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43"/>
  </p:notesMasterIdLst>
  <p:sldIdLst>
    <p:sldId id="849" r:id="rId2"/>
    <p:sldId id="775" r:id="rId3"/>
    <p:sldId id="776" r:id="rId4"/>
    <p:sldId id="778" r:id="rId5"/>
    <p:sldId id="795" r:id="rId6"/>
    <p:sldId id="767" r:id="rId7"/>
    <p:sldId id="847" r:id="rId8"/>
    <p:sldId id="844" r:id="rId9"/>
    <p:sldId id="845" r:id="rId10"/>
    <p:sldId id="768" r:id="rId11"/>
    <p:sldId id="769" r:id="rId12"/>
    <p:sldId id="770" r:id="rId13"/>
    <p:sldId id="842" r:id="rId14"/>
    <p:sldId id="771" r:id="rId15"/>
    <p:sldId id="772" r:id="rId16"/>
    <p:sldId id="773" r:id="rId17"/>
    <p:sldId id="774" r:id="rId18"/>
    <p:sldId id="848" r:id="rId19"/>
    <p:sldId id="747" r:id="rId20"/>
    <p:sldId id="850" r:id="rId21"/>
    <p:sldId id="835" r:id="rId22"/>
    <p:sldId id="836" r:id="rId23"/>
    <p:sldId id="837" r:id="rId24"/>
    <p:sldId id="838" r:id="rId25"/>
    <p:sldId id="839" r:id="rId26"/>
    <p:sldId id="840" r:id="rId27"/>
    <p:sldId id="841" r:id="rId28"/>
    <p:sldId id="748" r:id="rId29"/>
    <p:sldId id="749" r:id="rId30"/>
    <p:sldId id="750" r:id="rId31"/>
    <p:sldId id="751" r:id="rId32"/>
    <p:sldId id="752" r:id="rId33"/>
    <p:sldId id="753" r:id="rId34"/>
    <p:sldId id="754" r:id="rId35"/>
    <p:sldId id="755" r:id="rId36"/>
    <p:sldId id="756" r:id="rId37"/>
    <p:sldId id="758" r:id="rId38"/>
    <p:sldId id="759" r:id="rId39"/>
    <p:sldId id="852" r:id="rId40"/>
    <p:sldId id="851" r:id="rId41"/>
    <p:sldId id="81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0" autoAdjust="0"/>
    <p:restoredTop sz="84663" autoAdjust="0"/>
  </p:normalViewPr>
  <p:slideViewPr>
    <p:cSldViewPr snapToGrid="0" snapToObjects="1">
      <p:cViewPr varScale="1">
        <p:scale>
          <a:sx n="142" d="100"/>
          <a:sy n="142" d="100"/>
        </p:scale>
        <p:origin x="-3288" y="-104"/>
      </p:cViewPr>
      <p:guideLst>
        <p:guide orient="horz" pos="2160"/>
        <p:guide pos="2880"/>
      </p:guideLst>
    </p:cSldViewPr>
  </p:slideViewPr>
  <p:outlineViewPr>
    <p:cViewPr>
      <p:scale>
        <a:sx n="33" d="100"/>
        <a:sy n="33" d="100"/>
      </p:scale>
      <p:origin x="0" y="104"/>
    </p:cViewPr>
  </p:outlineViewPr>
  <p:notesTextViewPr>
    <p:cViewPr>
      <p:scale>
        <a:sx n="100" d="100"/>
        <a:sy n="100" d="100"/>
      </p:scale>
      <p:origin x="0" y="0"/>
    </p:cViewPr>
  </p:notesTextViewPr>
  <p:sorterViewPr>
    <p:cViewPr>
      <p:scale>
        <a:sx n="66" d="100"/>
        <a:sy n="66" d="100"/>
      </p:scale>
      <p:origin x="0" y="416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F79674-938D-644E-80EE-AD92ED7A5D49}" type="datetimeFigureOut">
              <a:rPr lang="en-US" smtClean="0"/>
              <a:pPr/>
              <a:t>8/28/15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06E928-85EC-E946-AB5C-BCC476895AE9}" type="slidenum">
              <a:rPr lang="en-US" smtClean="0"/>
              <a:pPr/>
              <a:t>‹#›</a:t>
            </a:fld>
            <a:endParaRPr lang="en-US"/>
          </a:p>
        </p:txBody>
      </p:sp>
    </p:spTree>
    <p:extLst>
      <p:ext uri="{BB962C8B-B14F-4D97-AF65-F5344CB8AC3E}">
        <p14:creationId xmlns:p14="http://schemas.microsoft.com/office/powerpoint/2010/main" val="19785541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1</a:t>
            </a:fld>
            <a:endParaRPr lang="en-US"/>
          </a:p>
        </p:txBody>
      </p:sp>
    </p:spTree>
    <p:extLst>
      <p:ext uri="{BB962C8B-B14F-4D97-AF65-F5344CB8AC3E}">
        <p14:creationId xmlns:p14="http://schemas.microsoft.com/office/powerpoint/2010/main" val="265198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470902-4184-1C45-B8E4-D77EB0B758AC}" type="slidenum">
              <a:rPr lang="en-US"/>
              <a:pPr/>
              <a:t>25</a:t>
            </a:fld>
            <a:endParaRPr lang="en-US"/>
          </a:p>
        </p:txBody>
      </p:sp>
      <p:sp>
        <p:nvSpPr>
          <p:cNvPr id="2595842"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5843"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2D1F8C-F449-6B45-A158-17E606848286}" type="slidenum">
              <a:rPr lang="en-US"/>
              <a:pPr/>
              <a:t>26</a:t>
            </a:fld>
            <a:endParaRPr lang="en-US"/>
          </a:p>
        </p:txBody>
      </p:sp>
      <p:sp>
        <p:nvSpPr>
          <p:cNvPr id="2597890"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7891"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84E76E-C618-4141-BE71-46F3ED6167E3}" type="slidenum">
              <a:rPr lang="en-US"/>
              <a:pPr/>
              <a:t>27</a:t>
            </a:fld>
            <a:endParaRPr lang="en-US"/>
          </a:p>
        </p:txBody>
      </p:sp>
      <p:sp>
        <p:nvSpPr>
          <p:cNvPr id="2599938"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9939"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smtClean="0"/>
              <a:t>Experiences collecting and analyzing these samples indicate that attackers test their environments to determine if they are being watched. Often these tests require the infected host to perform some malicious activity (e.g., send spam, infect another host) before downloading new versions of itself or actively participating in the botnet. </a:t>
            </a:r>
            <a:r>
              <a:rPr lang="en-US" b="1" dirty="0" smtClean="0"/>
              <a:t>The researchers construct an environment is which some of these Malicious behaviors are allowed and others are disallowed</a:t>
            </a:r>
            <a:r>
              <a:rPr lang="en-US" dirty="0" smtClean="0"/>
              <a:t>.</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29</a:t>
            </a:fld>
            <a:endParaRPr lang="en-US"/>
          </a:p>
        </p:txBody>
      </p:sp>
    </p:spTree>
    <p:extLst>
      <p:ext uri="{BB962C8B-B14F-4D97-AF65-F5344CB8AC3E}">
        <p14:creationId xmlns:p14="http://schemas.microsoft.com/office/powerpoint/2010/main" val="1841613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Further experiences show that simply running vulnerable services is insufficient to collect representative infections</a:t>
            </a:r>
            <a:r>
              <a:rPr lang="en-US" b="1" dirty="0" smtClean="0"/>
              <a:t>. The researchers create an active component of their </a:t>
            </a:r>
            <a:r>
              <a:rPr lang="en-US" b="1" dirty="0" err="1" smtClean="0"/>
              <a:t>testbed</a:t>
            </a:r>
            <a:r>
              <a:rPr lang="en-US" b="1" dirty="0" smtClean="0"/>
              <a:t> which pulls malicious content (e.g., by visiting web sites and infecting browsers, from peer-to-peer networks).</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30</a:t>
            </a:fld>
            <a:endParaRPr lang="en-US"/>
          </a:p>
        </p:txBody>
      </p:sp>
    </p:spTree>
    <p:extLst>
      <p:ext uri="{BB962C8B-B14F-4D97-AF65-F5344CB8AC3E}">
        <p14:creationId xmlns:p14="http://schemas.microsoft.com/office/powerpoint/2010/main" val="59509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 researchers note that many of the links and sites require the user to intervene in order to perform the action that results in the infection. Noting that users may be reluctant to visit harmful sites in a controlled environment, the researchers propose to observe this user behavior unbeknownst to the end users. In order to accomplish this, the </a:t>
            </a:r>
            <a:r>
              <a:rPr lang="en-US" sz="1200" b="1" dirty="0" smtClean="0"/>
              <a:t>researchers create an experiment in which they redirect user queries for known malicious sites to a benign server they control and monitor.</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31</a:t>
            </a:fld>
            <a:endParaRPr lang="en-US"/>
          </a:p>
        </p:txBody>
      </p:sp>
    </p:spTree>
    <p:extLst>
      <p:ext uri="{BB962C8B-B14F-4D97-AF65-F5344CB8AC3E}">
        <p14:creationId xmlns:p14="http://schemas.microsoft.com/office/powerpoint/2010/main" val="1846589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One allowed activity on the </a:t>
            </a:r>
            <a:r>
              <a:rPr lang="en-US" dirty="0" err="1" smtClean="0"/>
              <a:t>testbed</a:t>
            </a:r>
            <a:r>
              <a:rPr lang="en-US" dirty="0" smtClean="0"/>
              <a:t> is connection to a command and control server for the botnet, where commands are issued by the attacker to the botnet. By watching this channel the researchers are aware of a (subset) of the commands issued by the attacker to their infected machine. </a:t>
            </a:r>
            <a:r>
              <a:rPr lang="en-US" b="1" dirty="0" smtClean="0"/>
              <a:t>This includes instances in which bots are instructed to spam, denial of service attack, or propagate to other hosts.</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32</a:t>
            </a:fld>
            <a:endParaRPr lang="en-US"/>
          </a:p>
        </p:txBody>
      </p:sp>
    </p:spTree>
    <p:extLst>
      <p:ext uri="{BB962C8B-B14F-4D97-AF65-F5344CB8AC3E}">
        <p14:creationId xmlns:p14="http://schemas.microsoft.com/office/powerpoint/2010/main" val="4068475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During one such investigation, the researchers come to understand that their university hosts the command and control server for the botnet they are monitoring. They obtain, through their university, access to this command and control server</a:t>
            </a:r>
            <a:r>
              <a:rPr lang="en-US" b="1" dirty="0" smtClean="0"/>
              <a:t>. The researchers monitor this server to determine botnet membership and observe how various portions of the botnet are controlled.</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33</a:t>
            </a:fld>
            <a:endParaRPr lang="en-US"/>
          </a:p>
        </p:txBody>
      </p:sp>
    </p:spTree>
    <p:extLst>
      <p:ext uri="{BB962C8B-B14F-4D97-AF65-F5344CB8AC3E}">
        <p14:creationId xmlns:p14="http://schemas.microsoft.com/office/powerpoint/2010/main" val="2009803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researchers determine that the botnet collects files from users computers and places the files in a central location. The malware contains, in a plain text file, as part of its install the password login and location of this server</a:t>
            </a:r>
            <a:r>
              <a:rPr lang="en-US" b="1" dirty="0" smtClean="0"/>
              <a:t>. The researchers, using this information, are able to remotely login to this server and characterize the contents of all the files collected botnet-wide. </a:t>
            </a:r>
            <a:r>
              <a:rPr lang="en-US" dirty="0" smtClean="0"/>
              <a:t>These files include personal data as well as copyrighted materials.</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34</a:t>
            </a:fld>
            <a:endParaRPr lang="en-US"/>
          </a:p>
        </p:txBody>
      </p:sp>
    </p:spTree>
    <p:extLst>
      <p:ext uri="{BB962C8B-B14F-4D97-AF65-F5344CB8AC3E}">
        <p14:creationId xmlns:p14="http://schemas.microsoft.com/office/powerpoint/2010/main" val="3091702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newer variant of this malware no longer makes this information easily accessible. In an effort to find access to future drop zones, the researchers discover several vulnerabilities in the botnet code. These vulnerabilities allow </a:t>
            </a:r>
            <a:r>
              <a:rPr lang="en-US" b="1" dirty="0" smtClean="0"/>
              <a:t>the researchers to circumvent the system put in place by the attacker and to continue to access to the drop zone.</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35</a:t>
            </a:fld>
            <a:endParaRPr lang="en-US"/>
          </a:p>
        </p:txBody>
      </p:sp>
    </p:spTree>
    <p:extLst>
      <p:ext uri="{BB962C8B-B14F-4D97-AF65-F5344CB8AC3E}">
        <p14:creationId xmlns:p14="http://schemas.microsoft.com/office/powerpoint/2010/main" val="2780316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a:normAutofit fontScale="85000" lnSpcReduction="10000"/>
          </a:bodyPr>
          <a:lstStyle/>
          <a:p>
            <a:pPr>
              <a:defRPr/>
            </a:pPr>
            <a:r>
              <a:rPr lang="en-US" dirty="0" smtClean="0"/>
              <a:t>People all over the world are now participating in an astonishing variety of collective, distributed tasks, not merely to contribute information about themselves and their interests, but to participate in broader collective causes, such as labeling digital images according to their perceived content (images.google.com/imagelabeler), online games that contribute to protein design (foldit), classifying galaxies in astronomical images (galaxyzoo.org), labeling stories, etc. The people who provide wikipedia entries and fold proteins are doing it quite intentionally and spending significant time doing it. Many people rating their Netflix movies or shopping at Amazon may be unaware the WWW sites are capturing information derived from their actions. (E.g., the sinister: We know everything about you.)</a:t>
            </a:r>
          </a:p>
          <a:p>
            <a:pPr>
              <a:defRPr/>
            </a:pPr>
            <a:endParaRPr lang="en-US" dirty="0" smtClean="0"/>
          </a:p>
          <a:p>
            <a:pPr>
              <a:defRPr/>
            </a:pPr>
            <a:r>
              <a:rPr lang="en-US" dirty="0" smtClean="0"/>
              <a:t>This is just the beginning of a new field of collective intelligence in which modern technology yields new understanding of collective human behavior and new methods for problem-solving in complex systems and networks. We have many terms for describing what people do and the technologies they use. Here are some examples. The users and their activities include clickworkers, participatory journalism, the genius in the crowd, and the wisdom of the crowds. The technologies include collaborative filtering, recommender systems, reputation systems, and auctions. Outcomes include swarm intelligence, human-based computation, and digital or e-societies.</a:t>
            </a:r>
          </a:p>
          <a:p>
            <a:pPr>
              <a:defRPr/>
            </a:pPr>
            <a:endParaRPr lang="en-US" dirty="0" smtClean="0"/>
          </a:p>
          <a:p>
            <a:pPr>
              <a:defRPr/>
            </a:pPr>
            <a:r>
              <a:rPr lang="en-US" dirty="0" smtClean="0"/>
              <a:t>The label we are putting  on all this is Network Society. We have barely scratched the surface in understanding these phenomenon. </a:t>
            </a:r>
          </a:p>
          <a:p>
            <a:pPr>
              <a:defRPr/>
            </a:pPr>
            <a:endParaRPr lang="en-US" dirty="0" smtClean="0"/>
          </a:p>
          <a:p>
            <a:pPr>
              <a:defRPr/>
            </a:pPr>
            <a:r>
              <a:rPr lang="en-US" dirty="0" smtClean="0"/>
              <a:t>---------</a:t>
            </a:r>
          </a:p>
          <a:p>
            <a:pPr>
              <a:defRPr/>
            </a:pPr>
            <a:r>
              <a:rPr lang="en-US" dirty="0" smtClean="0"/>
              <a:t>Some of the pictures:</a:t>
            </a:r>
          </a:p>
          <a:p>
            <a:pPr>
              <a:defRPr/>
            </a:pPr>
            <a:r>
              <a:rPr lang="en-US" dirty="0" smtClean="0"/>
              <a:t>Maplight.org = non=partisan research org tracking money and politics in congress</a:t>
            </a:r>
          </a:p>
          <a:p>
            <a:pPr>
              <a:defRPr/>
            </a:pPr>
            <a:r>
              <a:rPr lang="en-US" dirty="0" smtClean="0"/>
              <a:t>EsP Game addresses the problem of difficult metadata on images </a:t>
            </a:r>
            <a:r>
              <a:rPr lang="en-US" dirty="0" smtClean="0">
                <a:sym typeface="Wingdings" pitchFamily="2" charset="2"/>
              </a:rPr>
              <a:t> a game</a:t>
            </a:r>
          </a:p>
          <a:p>
            <a:pPr>
              <a:defRPr/>
            </a:pPr>
            <a:r>
              <a:rPr lang="en-US" dirty="0" smtClean="0">
                <a:sym typeface="Wingdings" pitchFamily="2" charset="2"/>
              </a:rPr>
              <a:t>Innocentive = matching problems and problem solvers</a:t>
            </a:r>
          </a:p>
          <a:p>
            <a:pPr>
              <a:defRPr/>
            </a:pPr>
            <a:r>
              <a:rPr lang="en-US" dirty="0" smtClean="0">
                <a:sym typeface="Wingdings" pitchFamily="2" charset="2"/>
              </a:rPr>
              <a:t>Match.com = someone you love is neary by</a:t>
            </a:r>
          </a:p>
          <a:p>
            <a:pPr>
              <a:defRPr/>
            </a:pPr>
            <a:r>
              <a:rPr lang="en-US" dirty="0" smtClean="0">
                <a:sym typeface="Wingdings" pitchFamily="2" charset="2"/>
              </a:rPr>
              <a:t>Iowa Electronic markets = real money futures market; research in economics</a:t>
            </a:r>
          </a:p>
          <a:p>
            <a:pPr>
              <a:defRPr/>
            </a:pPr>
            <a:r>
              <a:rPr lang="en-US" dirty="0" smtClean="0">
                <a:sym typeface="Wingdings" pitchFamily="2" charset="2"/>
              </a:rPr>
              <a:t>4 colors suffice= how the map color problem was solved</a:t>
            </a:r>
          </a:p>
          <a:p>
            <a:pPr>
              <a:defRPr/>
            </a:pPr>
            <a:r>
              <a:rPr lang="en-US" dirty="0" smtClean="0">
                <a:sym typeface="Wingdings" pitchFamily="2" charset="2"/>
              </a:rPr>
              <a:t>Global search challenge = most promising security startups</a:t>
            </a:r>
            <a:endParaRPr lang="en-US" dirty="0"/>
          </a:p>
        </p:txBody>
      </p:sp>
      <p:sp>
        <p:nvSpPr>
          <p:cNvPr id="583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6CB001F-511A-4B23-A00D-552C4B791DEA}" type="slidenum">
              <a:rPr lang="en-US" smtClean="0"/>
              <a:pPr fontAlgn="base">
                <a:spcBef>
                  <a:spcPct val="0"/>
                </a:spcBef>
                <a:spcAft>
                  <a:spcPct val="0"/>
                </a:spcAft>
                <a:defRPr/>
              </a:pPr>
              <a:t>2</a:t>
            </a:fld>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analysis of the code allows the researchers to hypothesize that it might be possible to </a:t>
            </a:r>
            <a:r>
              <a:rPr lang="en-US" b="1" dirty="0" smtClean="0"/>
              <a:t>clean up the botnet by enumerating the infected hosts, exploiting the vulnerability, and removing the infected code</a:t>
            </a:r>
            <a:r>
              <a:rPr lang="en-US" dirty="0" smtClean="0"/>
              <a:t>. </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36</a:t>
            </a:fld>
            <a:endParaRPr lang="en-US"/>
          </a:p>
        </p:txBody>
      </p:sp>
    </p:spTree>
    <p:extLst>
      <p:ext uri="{BB962C8B-B14F-4D97-AF65-F5344CB8AC3E}">
        <p14:creationId xmlns:p14="http://schemas.microsoft.com/office/powerpoint/2010/main" val="1607093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spur further botnet research and to validate the results in their publications, the </a:t>
            </a:r>
            <a:r>
              <a:rPr lang="en-US" b="1" dirty="0" smtClean="0"/>
              <a:t>researchers release copies of not only the malicious code captured, but also the recovered files and data to restricted communities of security researchers</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37</a:t>
            </a:fld>
            <a:endParaRPr lang="en-US"/>
          </a:p>
        </p:txBody>
      </p:sp>
    </p:spTree>
    <p:extLst>
      <p:ext uri="{BB962C8B-B14F-4D97-AF65-F5344CB8AC3E}">
        <p14:creationId xmlns:p14="http://schemas.microsoft.com/office/powerpoint/2010/main" val="3303052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Analysis of this malware family shows a continuing trend toward sophistication in response to mitigation by the defenders of users. This prompts researchers to hypothesize on the future techniques that attackers might employ to avoid detection. </a:t>
            </a:r>
            <a:r>
              <a:rPr lang="en-US" b="1" dirty="0" smtClean="0"/>
              <a:t>The researchers suggest and publish several such, yet </a:t>
            </a:r>
            <a:r>
              <a:rPr lang="en-US" b="1" dirty="0" err="1" smtClean="0"/>
              <a:t>unwitnessed</a:t>
            </a:r>
            <a:r>
              <a:rPr lang="en-US" b="1" dirty="0" smtClean="0"/>
              <a:t>, improvements, including more resilient topologies for botnet construction</a:t>
            </a:r>
            <a:r>
              <a:rPr lang="en-US" dirty="0" smtClean="0"/>
              <a:t>, novel encryption mechanisms, and cloud-based services for creation and obfuscation of the malware.</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38</a:t>
            </a:fld>
            <a:endParaRPr lang="en-US"/>
          </a:p>
        </p:txBody>
      </p:sp>
    </p:spTree>
    <p:extLst>
      <p:ext uri="{BB962C8B-B14F-4D97-AF65-F5344CB8AC3E}">
        <p14:creationId xmlns:p14="http://schemas.microsoft.com/office/powerpoint/2010/main" val="358737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Each sector that becomes cyber-enabled becomes vulnerable to attack.  Healthcare, education, and finance are already at risk, and physical infrastructure –manufacturing, energy production, and transportation – will be next. This trend toward increasingly cyber-physical systems, the integration of computation, communication, and control into physical systems, will continue to offer new challenges. Consider, for example, the recent STUXNET worm. Discovered in July 2010, this worm targeted SCADA systems that were configured to monitor and control a kind of centrifuge used in Iranian nuclear fuel processing facilities. </a:t>
            </a:r>
          </a:p>
          <a:p>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The economic factors influencing threats in the early emergence of </a:t>
            </a:r>
            <a:r>
              <a:rPr lang="en-US" sz="1200" kern="1200" dirty="0" err="1" smtClean="0">
                <a:solidFill>
                  <a:schemeClr val="tx1"/>
                </a:solidFill>
                <a:latin typeface="+mn-lt"/>
                <a:ea typeface="+mn-ea"/>
                <a:cs typeface="+mn-cs"/>
              </a:rPr>
              <a:t>botnets</a:t>
            </a:r>
            <a:r>
              <a:rPr lang="en-US" sz="1200" kern="1200" dirty="0" smtClean="0">
                <a:solidFill>
                  <a:schemeClr val="tx1"/>
                </a:solidFill>
                <a:latin typeface="+mn-lt"/>
                <a:ea typeface="+mn-ea"/>
                <a:cs typeface="+mn-cs"/>
              </a:rPr>
              <a:t> were just the tip of the iceberg. As the Internet continued to be become more and more intertwined in the economic, political, and social fabric of our societies, the debate around free and open access to the Internet grew. The limiting of this free and open access for moral, political, or economic reasons, is ultimately a societal challenge, but the globally interconnected nature of our networks, such decisions impact not only our global aspiration, but the security and availability of our networks.</a:t>
            </a:r>
            <a:endParaRPr lang="en-US" dirty="0"/>
          </a:p>
        </p:txBody>
      </p:sp>
      <p:sp>
        <p:nvSpPr>
          <p:cNvPr id="4" name="Slide Number Placeholder 3"/>
          <p:cNvSpPr>
            <a:spLocks noGrp="1"/>
          </p:cNvSpPr>
          <p:nvPr>
            <p:ph type="sldNum" sz="quarter" idx="10"/>
          </p:nvPr>
        </p:nvSpPr>
        <p:spPr/>
        <p:txBody>
          <a:bodyPr/>
          <a:lstStyle/>
          <a:p>
            <a:fld id="{DE06E928-85EC-E946-AB5C-BCC476895AE9}"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CB4CB24-8427-DB44-8C92-64BD9D2D3C89}" type="slidenum">
              <a:rPr lang="en-US">
                <a:latin typeface="Times New Roman" pitchFamily="-1" charset="0"/>
                <a:ea typeface="Arial" pitchFamily="-1" charset="0"/>
                <a:cs typeface="Arial" pitchFamily="-1" charset="0"/>
              </a:rPr>
              <a:pPr/>
              <a:t>15</a:t>
            </a:fld>
            <a:endParaRPr lang="en-US">
              <a:latin typeface="Times New Roman" pitchFamily="-1" charset="0"/>
              <a:ea typeface="Arial" pitchFamily="-1" charset="0"/>
              <a:cs typeface="Arial" pitchFamily="-1"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xfrm>
            <a:off x="915008" y="4343093"/>
            <a:ext cx="5027984" cy="4115721"/>
          </a:xfrm>
          <a:noFill/>
          <a:ln/>
        </p:spPr>
        <p:txBody>
          <a:bodyPr/>
          <a:lstStyle/>
          <a:p>
            <a:pPr eaLnBrk="1" hangingPunct="1"/>
            <a:endParaRPr lang="en-US">
              <a:latin typeface="Arial" pitchFamily="-1" charset="0"/>
              <a:ea typeface="Arial" pitchFamily="-1" charset="0"/>
              <a:cs typeface="Arial" pitchFamily="-1"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457154">
              <a:defRPr/>
            </a:pPr>
            <a:r>
              <a:rPr lang="en-US" sz="1400" dirty="0"/>
              <a:t>After worms, global Internet threats underwent a profound transformation from attacks designed solely to disable infrastructure to those that also target people and organizations. This alarming new class of attacks directly impacts the day-to-day lives of millions of people and endangers businesses and governments around the world. For example, computer users are assailed with spyware that snoops on confidential information, spam that floods email accounts, and phishing scams that steal identities.</a:t>
            </a:r>
            <a:endParaRPr lang="en-US" sz="1400" dirty="0" smtClean="0"/>
          </a:p>
          <a:p>
            <a:endParaRPr lang="en-US" sz="1400" dirty="0"/>
          </a:p>
          <a:p>
            <a:r>
              <a:rPr lang="en-US" sz="1400" dirty="0"/>
              <a:t>At the center of many of these attacks is a large pool of compromised computers located in homes, schools, businesses, and governments around the world. Attackers use these zombies as anonymous proxies to hide their real identities and amplify their attacks. Bot software enables an operator to remotely control each system and group them together to form what is commonly referred to as a zombie army or botnet. The magnitude of the problem is tremendous—Microsoft desktop anti-malware products removed bots from 6.5 million computers around the world in 2Q10</a:t>
            </a:r>
            <a:endParaRPr lang="en-US" sz="1400" i="1" dirty="0"/>
          </a:p>
        </p:txBody>
      </p:sp>
      <p:sp>
        <p:nvSpPr>
          <p:cNvPr id="4" name="Slide Number Placeholder 3"/>
          <p:cNvSpPr>
            <a:spLocks noGrp="1"/>
          </p:cNvSpPr>
          <p:nvPr>
            <p:ph type="sldNum" sz="quarter" idx="10"/>
          </p:nvPr>
        </p:nvSpPr>
        <p:spPr/>
        <p:txBody>
          <a:bodyPr/>
          <a:lstStyle/>
          <a:p>
            <a:fld id="{BEFD28B8-678F-4F26-B6AC-5DCEFDBC113C}" type="slidenum">
              <a:rPr lang="en-US" smtClean="0"/>
              <a:pPr/>
              <a:t>21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9C0308-6809-704A-8DEC-F9C5F354E2DF}" type="slidenum">
              <a:rPr lang="en-US"/>
              <a:pPr/>
              <a:t>22</a:t>
            </a:fld>
            <a:endParaRPr lang="en-US"/>
          </a:p>
        </p:txBody>
      </p:sp>
      <p:sp>
        <p:nvSpPr>
          <p:cNvPr id="2601986"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01987" name="Rectangle 3"/>
          <p:cNvSpPr>
            <a:spLocks noGrp="1" noChangeArrowheads="1"/>
          </p:cNvSpPr>
          <p:nvPr>
            <p:ph type="body" idx="1"/>
          </p:nvPr>
        </p:nvSpPr>
        <p:spPr bwMode="auto">
          <a:xfrm>
            <a:off x="915008" y="4344630"/>
            <a:ext cx="5027984" cy="4114185"/>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33820D-B1C8-974B-A520-667E348F9AEF}" type="slidenum">
              <a:rPr lang="en-US"/>
              <a:pPr/>
              <a:t>23</a:t>
            </a:fld>
            <a:endParaRPr lang="en-US"/>
          </a:p>
        </p:txBody>
      </p:sp>
      <p:sp>
        <p:nvSpPr>
          <p:cNvPr id="2591746"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1747"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13AD0E-E0BE-2245-B410-DD506D5C9901}" type="slidenum">
              <a:rPr lang="en-US"/>
              <a:pPr/>
              <a:t>24</a:t>
            </a:fld>
            <a:endParaRPr lang="en-US"/>
          </a:p>
        </p:txBody>
      </p:sp>
      <p:sp>
        <p:nvSpPr>
          <p:cNvPr id="2593794" name="Rectangle 2"/>
          <p:cNvSpPr>
            <a:spLocks noGrp="1" noRot="1" noChangeAspect="1" noChangeArrowheads="1" noTextEdit="1"/>
          </p:cNvSpPr>
          <p:nvPr>
            <p:ph type="sldImg"/>
          </p:nvPr>
        </p:nvSpPr>
        <p:spPr bwMode="auto">
          <a:xfrm>
            <a:off x="1124760" y="675968"/>
            <a:ext cx="4553761" cy="3452045"/>
          </a:xfrm>
          <a:prstGeom prst="rect">
            <a:avLst/>
          </a:prstGeom>
          <a:solidFill>
            <a:srgbClr val="FFFFFF"/>
          </a:solidFill>
          <a:ln>
            <a:solidFill>
              <a:srgbClr val="000000"/>
            </a:solidFill>
            <a:miter lim="800000"/>
            <a:headEnd/>
            <a:tailEnd/>
          </a:ln>
        </p:spPr>
      </p:sp>
      <p:sp>
        <p:nvSpPr>
          <p:cNvPr id="2593795" name="Rectangle 3"/>
          <p:cNvSpPr>
            <a:spLocks noGrp="1" noChangeArrowheads="1"/>
          </p:cNvSpPr>
          <p:nvPr>
            <p:ph type="body" idx="1"/>
          </p:nvPr>
        </p:nvSpPr>
        <p:spPr bwMode="auto">
          <a:xfrm>
            <a:off x="898289" y="4355384"/>
            <a:ext cx="5081182" cy="4129548"/>
          </a:xfrm>
          <a:prstGeom prst="rect">
            <a:avLst/>
          </a:prstGeom>
          <a:solidFill>
            <a:srgbClr val="FFFFFF"/>
          </a:solidFill>
          <a:ln>
            <a:solidFill>
              <a:srgbClr val="000000"/>
            </a:solidFill>
            <a:miter lim="800000"/>
            <a:headEnd/>
            <a:tailEnd/>
          </a:ln>
        </p:spPr>
        <p:txBody>
          <a:bodyPr lIns="91427" tIns="45714" rIns="91427" bIns="45714">
            <a:prstTxWarp prst="textNoShape">
              <a:avLst/>
            </a:prstTxWarp>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8BA6A5F-D5D9-764C-B7E5-968920D7ABFB}" type="datetimeFigureOut">
              <a:rPr lang="en-US" smtClean="0"/>
              <a:pPr/>
              <a:t>8/28/15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6A5F-D5D9-764C-B7E5-968920D7ABFB}" type="datetimeFigureOut">
              <a:rPr lang="en-US" smtClean="0"/>
              <a:pPr/>
              <a:t>8/28/15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6A5F-D5D9-764C-B7E5-968920D7ABFB}" type="datetimeFigureOut">
              <a:rPr lang="en-US" smtClean="0"/>
              <a:pPr/>
              <a:t>8/28/15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BA6A5F-D5D9-764C-B7E5-968920D7ABFB}" type="datetimeFigureOut">
              <a:rPr lang="en-US" smtClean="0"/>
              <a:pPr/>
              <a:t>8/28/15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BA6A5F-D5D9-764C-B7E5-968920D7ABFB}" type="datetimeFigureOut">
              <a:rPr lang="en-US" smtClean="0"/>
              <a:pPr/>
              <a:t>8/28/15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8BA6A5F-D5D9-764C-B7E5-968920D7ABFB}" type="datetimeFigureOut">
              <a:rPr lang="en-US" smtClean="0"/>
              <a:pPr/>
              <a:t>8/28/15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8BA6A5F-D5D9-764C-B7E5-968920D7ABFB}" type="datetimeFigureOut">
              <a:rPr lang="en-US" smtClean="0"/>
              <a:pPr/>
              <a:t>8/28/15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8BA6A5F-D5D9-764C-B7E5-968920D7ABFB}" type="datetimeFigureOut">
              <a:rPr lang="en-US" smtClean="0"/>
              <a:pPr/>
              <a:t>8/28/15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A6A5F-D5D9-764C-B7E5-968920D7ABFB}" type="datetimeFigureOut">
              <a:rPr lang="en-US" smtClean="0"/>
              <a:pPr/>
              <a:t>8/28/15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BA6A5F-D5D9-764C-B7E5-968920D7ABFB}" type="datetimeFigureOut">
              <a:rPr lang="en-US" smtClean="0"/>
              <a:pPr/>
              <a:t>8/28/15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8BA6A5F-D5D9-764C-B7E5-968920D7ABFB}" type="datetimeFigureOut">
              <a:rPr lang="en-US" smtClean="0"/>
              <a:pPr/>
              <a:t>8/28/15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4816A0-7AE0-D74E-A215-1731EE1F26D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BA6A5F-D5D9-764C-B7E5-968920D7ABFB}" type="datetimeFigureOut">
              <a:rPr lang="en-US" smtClean="0"/>
              <a:pPr/>
              <a:t>8/28/15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4816A0-7AE0-D74E-A215-1731EE1F26D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cm.org/about/code-of-ethics" TargetMode="External"/><Relationship Id="rId3" Type="http://schemas.openxmlformats.org/officeDocument/2006/relationships/hyperlink" Target="http://www.ieee.org/about/corporate/governance/p7-8.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smtClean="0"/>
              <a:t>2 – Ethics</a:t>
            </a:r>
            <a:endParaRPr lang="en-US" dirty="0"/>
          </a:p>
        </p:txBody>
      </p:sp>
      <p:sp>
        <p:nvSpPr>
          <p:cNvPr id="3" name="Subtitle 2"/>
          <p:cNvSpPr>
            <a:spLocks noGrp="1"/>
          </p:cNvSpPr>
          <p:nvPr>
            <p:ph type="subTitle" idx="1"/>
          </p:nvPr>
        </p:nvSpPr>
        <p:spPr/>
        <p:txBody>
          <a:bodyPr/>
          <a:lstStyle/>
          <a:p>
            <a:r>
              <a:rPr lang="en-US" dirty="0" smtClean="0"/>
              <a:t>Michael Bailey</a:t>
            </a:r>
          </a:p>
          <a:p>
            <a:r>
              <a:rPr lang="en-US" dirty="0" smtClean="0"/>
              <a:t>University of Illinois</a:t>
            </a:r>
          </a:p>
          <a:p>
            <a:r>
              <a:rPr lang="en-US" dirty="0"/>
              <a:t>ECE 422/CS 461 </a:t>
            </a:r>
            <a:r>
              <a:rPr lang="en-US" dirty="0" smtClean="0"/>
              <a:t>– Fall 2015</a:t>
            </a:r>
            <a:endParaRPr lang="en-US" dirty="0"/>
          </a:p>
        </p:txBody>
      </p:sp>
    </p:spTree>
    <p:extLst>
      <p:ext uri="{BB962C8B-B14F-4D97-AF65-F5344CB8AC3E}">
        <p14:creationId xmlns:p14="http://schemas.microsoft.com/office/powerpoint/2010/main" val="1571787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What are ethics?</a:t>
            </a:r>
          </a:p>
        </p:txBody>
      </p:sp>
      <p:sp>
        <p:nvSpPr>
          <p:cNvPr id="19459" name="Content Placeholder 2"/>
          <p:cNvSpPr>
            <a:spLocks noGrp="1"/>
          </p:cNvSpPr>
          <p:nvPr>
            <p:ph idx="1"/>
          </p:nvPr>
        </p:nvSpPr>
        <p:spPr/>
        <p:txBody>
          <a:bodyPr>
            <a:normAutofit fontScale="92500" lnSpcReduction="20000"/>
          </a:bodyPr>
          <a:lstStyle/>
          <a:p>
            <a:r>
              <a:rPr lang="en-US" smtClean="0"/>
              <a:t>“The field of ethics (or moral philosophy) involves systematizing, defending, and recommending concepts of right and wrong behavior.” </a:t>
            </a:r>
          </a:p>
          <a:p>
            <a:r>
              <a:rPr lang="en-US" smtClean="0"/>
              <a:t>Normative ethics, is concerned with developing a set of morals or guiding principles intended to influence the conduct of individuals and groups within a population (i.e., a profession, a religion, or society at large).</a:t>
            </a:r>
          </a:p>
          <a:p>
            <a:pPr lvl="1"/>
            <a:r>
              <a:rPr lang="en-US" smtClean="0"/>
              <a:t>Consequentialism</a:t>
            </a:r>
          </a:p>
          <a:p>
            <a:pPr lvl="1"/>
            <a:r>
              <a:rPr lang="en-US" smtClean="0"/>
              <a:t>Deontology</a:t>
            </a:r>
          </a:p>
          <a:p>
            <a:pPr lvl="1"/>
            <a:r>
              <a:rPr lang="en-US" smtClean="0"/>
              <a:t>virtue ethics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Computer Ethics</a:t>
            </a:r>
          </a:p>
        </p:txBody>
      </p:sp>
      <p:sp>
        <p:nvSpPr>
          <p:cNvPr id="20483" name="Content Placeholder 2"/>
          <p:cNvSpPr>
            <a:spLocks noGrp="1"/>
          </p:cNvSpPr>
          <p:nvPr>
            <p:ph idx="1"/>
          </p:nvPr>
        </p:nvSpPr>
        <p:spPr/>
        <p:txBody>
          <a:bodyPr>
            <a:normAutofit fontScale="92500" lnSpcReduction="20000"/>
          </a:bodyPr>
          <a:lstStyle/>
          <a:p>
            <a:pPr>
              <a:buFont typeface="Times" pitchFamily="-1" charset="0"/>
              <a:buNone/>
            </a:pPr>
            <a:r>
              <a:rPr lang="en-US" smtClean="0"/>
              <a:t>“A typical problem in computer ethics arises because there is a policy vacuum about how computer technology should be used. Computers provide us with </a:t>
            </a:r>
            <a:r>
              <a:rPr lang="en-US" b="1" smtClean="0"/>
              <a:t>new capabilities </a:t>
            </a:r>
            <a:r>
              <a:rPr lang="en-US" smtClean="0"/>
              <a:t>and these in turn give us </a:t>
            </a:r>
            <a:r>
              <a:rPr lang="en-US" b="1" smtClean="0"/>
              <a:t>new choices </a:t>
            </a:r>
            <a:r>
              <a:rPr lang="en-US" smtClean="0"/>
              <a:t>for action. Often, either no policies for conduct in these situations exist or existing policies seem inadequate. A central task of computer ethics is to determine </a:t>
            </a:r>
            <a:r>
              <a:rPr lang="en-US" b="1" smtClean="0"/>
              <a:t>what we should do </a:t>
            </a:r>
            <a:r>
              <a:rPr lang="en-US" smtClean="0"/>
              <a:t>in such cases, i.e., to formulate policies to guide our actions.”</a:t>
            </a:r>
          </a:p>
          <a:p>
            <a:pPr>
              <a:buFont typeface="Times" pitchFamily="-1" charset="0"/>
              <a:buNone/>
            </a:pPr>
            <a:r>
              <a:rPr lang="en-US" smtClean="0"/>
              <a:t>							-Moor</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Ethics != Law</a:t>
            </a:r>
            <a:endParaRPr lang="en-US" dirty="0"/>
          </a:p>
        </p:txBody>
      </p:sp>
      <p:sp>
        <p:nvSpPr>
          <p:cNvPr id="3" name="Content Placeholder 2"/>
          <p:cNvSpPr>
            <a:spLocks noGrp="1"/>
          </p:cNvSpPr>
          <p:nvPr>
            <p:ph idx="1"/>
          </p:nvPr>
        </p:nvSpPr>
        <p:spPr/>
        <p:txBody>
          <a:bodyPr>
            <a:normAutofit lnSpcReduction="10000"/>
          </a:bodyPr>
          <a:lstStyle/>
          <a:p>
            <a:r>
              <a:rPr lang="en-US" sz="2400" dirty="0" smtClean="0"/>
              <a:t>“Law can be defined as a consistent set of universal rules that are widely published, generally accepted, and usually enforced”</a:t>
            </a:r>
          </a:p>
          <a:p>
            <a:r>
              <a:rPr lang="en-US" sz="2400" dirty="0" smtClean="0"/>
              <a:t>Interrelated but by no means identical (e.g., legal but not ethical, ethical but not legal)</a:t>
            </a:r>
          </a:p>
          <a:p>
            <a:pPr lvl="1"/>
            <a:r>
              <a:rPr lang="en-US" sz="2000" dirty="0" smtClean="0"/>
              <a:t>Adherence to ethical principles may be required to meet regulatory requirements surrounding academic research</a:t>
            </a:r>
          </a:p>
          <a:p>
            <a:pPr lvl="1"/>
            <a:r>
              <a:rPr lang="en-US" sz="2000" dirty="0" smtClean="0"/>
              <a:t>A law may illuminate the line between beneficial acts and harmful ones.</a:t>
            </a:r>
          </a:p>
          <a:p>
            <a:pPr lvl="1"/>
            <a:r>
              <a:rPr lang="en-US" sz="2000" dirty="0" smtClean="0"/>
              <a:t>If the computer security research community develops ethical principals and standards that are acceptable to the profession and integrates those as standard practice, it makes it easier for legislatures and courts to effectively perform their functions.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1346" name="Rectangle 2"/>
          <p:cNvSpPr>
            <a:spLocks noGrp="1" noChangeArrowheads="1"/>
          </p:cNvSpPr>
          <p:nvPr>
            <p:ph type="title"/>
          </p:nvPr>
        </p:nvSpPr>
        <p:spPr/>
        <p:txBody>
          <a:bodyPr/>
          <a:lstStyle/>
          <a:p>
            <a:r>
              <a:rPr lang="en-US"/>
              <a:t>IANAL</a:t>
            </a:r>
          </a:p>
        </p:txBody>
      </p:sp>
      <p:sp>
        <p:nvSpPr>
          <p:cNvPr id="1721347" name="Rectangle 3"/>
          <p:cNvSpPr>
            <a:spLocks noGrp="1" noChangeArrowheads="1"/>
          </p:cNvSpPr>
          <p:nvPr>
            <p:ph idx="1"/>
          </p:nvPr>
        </p:nvSpPr>
        <p:spPr/>
        <p:txBody>
          <a:bodyPr>
            <a:normAutofit fontScale="92500" lnSpcReduction="20000"/>
          </a:bodyPr>
          <a:lstStyle/>
          <a:p>
            <a:pPr>
              <a:lnSpc>
                <a:spcPct val="90000"/>
              </a:lnSpc>
            </a:pPr>
            <a:r>
              <a:rPr lang="en-US" sz="2400" dirty="0"/>
              <a:t>CFAA (18 </a:t>
            </a:r>
            <a:r>
              <a:rPr lang="en-US" sz="2400" dirty="0" err="1"/>
              <a:t>usc</a:t>
            </a:r>
            <a:r>
              <a:rPr lang="en-US" sz="2400" dirty="0"/>
              <a:t> 1030</a:t>
            </a:r>
            <a:r>
              <a:rPr lang="en-US" sz="2400" dirty="0" smtClean="0"/>
              <a:t>)</a:t>
            </a:r>
          </a:p>
          <a:p>
            <a:pPr lvl="1">
              <a:lnSpc>
                <a:spcPct val="90000"/>
              </a:lnSpc>
            </a:pPr>
            <a:r>
              <a:rPr lang="en-US" sz="2000" dirty="0"/>
              <a:t>C</a:t>
            </a:r>
            <a:r>
              <a:rPr lang="en-US" sz="2000" dirty="0" smtClean="0"/>
              <a:t>omputer Trespass</a:t>
            </a:r>
            <a:endParaRPr lang="en-US" sz="2000" dirty="0"/>
          </a:p>
          <a:p>
            <a:pPr>
              <a:lnSpc>
                <a:spcPct val="90000"/>
              </a:lnSpc>
            </a:pPr>
            <a:r>
              <a:rPr lang="en-US" sz="2400" dirty="0" smtClean="0"/>
              <a:t>Electronic </a:t>
            </a:r>
            <a:r>
              <a:rPr lang="en-US" sz="2400" dirty="0"/>
              <a:t>Communications</a:t>
            </a:r>
          </a:p>
          <a:p>
            <a:pPr lvl="1">
              <a:lnSpc>
                <a:spcPct val="90000"/>
              </a:lnSpc>
            </a:pPr>
            <a:r>
              <a:rPr lang="en-US" sz="2000" dirty="0"/>
              <a:t>Wire And Electronic Communications Interception And Interception of Oral Communications</a:t>
            </a:r>
          </a:p>
          <a:p>
            <a:pPr lvl="1">
              <a:lnSpc>
                <a:spcPct val="90000"/>
              </a:lnSpc>
            </a:pPr>
            <a:r>
              <a:rPr lang="en-US" sz="2000" dirty="0"/>
              <a:t>Electronic Communications Privacy Act (ECPA)</a:t>
            </a:r>
          </a:p>
          <a:p>
            <a:pPr>
              <a:lnSpc>
                <a:spcPct val="90000"/>
              </a:lnSpc>
            </a:pPr>
            <a:r>
              <a:rPr lang="en-US" sz="2400" dirty="0"/>
              <a:t>Providers </a:t>
            </a:r>
            <a:r>
              <a:rPr lang="en-US" sz="2400" dirty="0" smtClean="0"/>
              <a:t>may </a:t>
            </a:r>
            <a:r>
              <a:rPr lang="en-US" sz="2400" dirty="0"/>
              <a:t>carry data for a variety of institutions such as hospitals, libraries, universities, and K-12 organizations</a:t>
            </a:r>
          </a:p>
          <a:p>
            <a:pPr lvl="1">
              <a:lnSpc>
                <a:spcPct val="90000"/>
              </a:lnSpc>
            </a:pPr>
            <a:r>
              <a:rPr lang="en-US" sz="2000" dirty="0"/>
              <a:t>Family Educational Right to Privacy Act (FERPA)</a:t>
            </a:r>
          </a:p>
          <a:p>
            <a:pPr lvl="1">
              <a:lnSpc>
                <a:spcPct val="90000"/>
              </a:lnSpc>
            </a:pPr>
            <a:r>
              <a:rPr lang="en-US" sz="2000" dirty="0" smtClean="0"/>
              <a:t>Federal </a:t>
            </a:r>
            <a:r>
              <a:rPr lang="en-US" sz="2000" dirty="0"/>
              <a:t>Standards for Privacy of Individually Identifiable Health Information (implements the privacy requirements HIPAA</a:t>
            </a:r>
            <a:r>
              <a:rPr lang="en-US" sz="2000" dirty="0" smtClean="0"/>
              <a:t>)</a:t>
            </a:r>
          </a:p>
          <a:p>
            <a:pPr>
              <a:lnSpc>
                <a:spcPct val="90000"/>
              </a:lnSpc>
            </a:pPr>
            <a:r>
              <a:rPr lang="en-US" sz="2400" dirty="0" smtClean="0"/>
              <a:t>UIUC Policy Documents</a:t>
            </a:r>
          </a:p>
          <a:p>
            <a:pPr lvl="1">
              <a:lnSpc>
                <a:spcPct val="90000"/>
              </a:lnSpc>
            </a:pPr>
            <a:r>
              <a:rPr lang="en-US" sz="2000" dirty="0"/>
              <a:t>the Campus Administrative Manual (especially Policy on Appropriate Use of Computers and Network Systems at the University of Illinois at Urbana-Champaign) </a:t>
            </a:r>
            <a:endParaRPr lang="en-US" sz="2000" dirty="0" smtClean="0"/>
          </a:p>
          <a:p>
            <a:pPr lvl="1">
              <a:lnSpc>
                <a:spcPct val="90000"/>
              </a:lnSpc>
            </a:pPr>
            <a:r>
              <a:rPr lang="en-US" sz="2000" dirty="0" smtClean="0"/>
              <a:t>Student </a:t>
            </a:r>
            <a:r>
              <a:rPr lang="en-US" sz="2000" dirty="0"/>
              <a:t>Code (especially 1-302 Rules of Conduct, 1‑402 Academic Integrity Infractions. </a:t>
            </a:r>
          </a:p>
        </p:txBody>
      </p:sp>
    </p:spTree>
    <p:extLst>
      <p:ext uri="{BB962C8B-B14F-4D97-AF65-F5344CB8AC3E}">
        <p14:creationId xmlns:p14="http://schemas.microsoft.com/office/powerpoint/2010/main" val="165327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pPr eaLnBrk="1" hangingPunct="1"/>
            <a:r>
              <a:rPr lang="en-US" smtClean="0"/>
              <a:t>Existing Ethics Standards</a:t>
            </a:r>
          </a:p>
        </p:txBody>
      </p:sp>
      <p:sp>
        <p:nvSpPr>
          <p:cNvPr id="21507" name="Content Placeholder 2"/>
          <p:cNvSpPr>
            <a:spLocks noGrp="1"/>
          </p:cNvSpPr>
          <p:nvPr>
            <p:ph idx="1"/>
          </p:nvPr>
        </p:nvSpPr>
        <p:spPr/>
        <p:txBody>
          <a:bodyPr>
            <a:normAutofit fontScale="85000" lnSpcReduction="20000"/>
          </a:bodyPr>
          <a:lstStyle/>
          <a:p>
            <a:r>
              <a:rPr lang="en-US" dirty="0" smtClean="0"/>
              <a:t>1947 Nuremberg Code</a:t>
            </a:r>
          </a:p>
          <a:p>
            <a:r>
              <a:rPr lang="en-US" dirty="0" smtClean="0"/>
              <a:t>Helsinki Declaration 1964</a:t>
            </a:r>
          </a:p>
          <a:p>
            <a:pPr eaLnBrk="1" hangingPunct="1"/>
            <a:r>
              <a:rPr lang="en-US" dirty="0" smtClean="0"/>
              <a:t>The IEEE, ACM, etc: Codes of Ethics</a:t>
            </a:r>
          </a:p>
          <a:p>
            <a:pPr eaLnBrk="1" hangingPunct="1"/>
            <a:r>
              <a:rPr lang="en-US" dirty="0" smtClean="0"/>
              <a:t>The Belmont Report, the National Research Act, and Institutional Review Boards (IRB)</a:t>
            </a:r>
          </a:p>
          <a:p>
            <a:pPr lvl="1" eaLnBrk="1" hangingPunct="1"/>
            <a:r>
              <a:rPr lang="en-US" dirty="0" smtClean="0"/>
              <a:t>45 CFR 46</a:t>
            </a:r>
          </a:p>
          <a:p>
            <a:pPr eaLnBrk="1" hangingPunct="1"/>
            <a:r>
              <a:rPr lang="en-US" dirty="0" smtClean="0"/>
              <a:t>“Rules of Engagement”</a:t>
            </a:r>
          </a:p>
          <a:p>
            <a:pPr lvl="1" eaLnBrk="1" hangingPunct="1"/>
            <a:r>
              <a:rPr lang="en-US" dirty="0" smtClean="0"/>
              <a:t>The Law of Armed Conflict</a:t>
            </a:r>
          </a:p>
          <a:p>
            <a:pPr lvl="1" eaLnBrk="1" hangingPunct="1"/>
            <a:r>
              <a:rPr lang="en-US" dirty="0" err="1" smtClean="0"/>
              <a:t>Dittrich/Himma</a:t>
            </a:r>
            <a:r>
              <a:rPr lang="en-US" dirty="0" smtClean="0"/>
              <a:t>: Active Response Continuum</a:t>
            </a:r>
          </a:p>
          <a:p>
            <a:pPr eaLnBrk="1" hangingPunct="1"/>
            <a:r>
              <a:rPr lang="en-US" dirty="0" smtClean="0"/>
              <a:t>Other Organizational Codes (Universities, Corporations, etc.)</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smtClean="0"/>
              <a:t>IRB and the Belmont report </a:t>
            </a:r>
          </a:p>
        </p:txBody>
      </p:sp>
      <p:sp>
        <p:nvSpPr>
          <p:cNvPr id="22531" name="Content Placeholder 3"/>
          <p:cNvSpPr>
            <a:spLocks noGrp="1"/>
          </p:cNvSpPr>
          <p:nvPr>
            <p:ph idx="1"/>
          </p:nvPr>
        </p:nvSpPr>
        <p:spPr/>
        <p:txBody>
          <a:bodyPr>
            <a:normAutofit lnSpcReduction="10000"/>
          </a:bodyPr>
          <a:lstStyle/>
          <a:p>
            <a:r>
              <a:rPr lang="en-US" sz="2000" smtClean="0"/>
              <a:t>The primary goal of the Institutional Review Board (IRB) is to assure that, in research involving human subjects, the rights and welfare of the subjects are adequately protected.</a:t>
            </a:r>
          </a:p>
          <a:p>
            <a:r>
              <a:rPr lang="en-US" sz="2000" smtClean="0"/>
              <a:t>"Ethical Principles and Guidelines for the Protection of Human Subjects of Research”, United States Department of Health, Education, and Welfare, April 18, 1979 (Belmont Report)</a:t>
            </a:r>
          </a:p>
          <a:p>
            <a:r>
              <a:rPr lang="en-US" sz="2000" smtClean="0"/>
              <a:t>Respect for persons</a:t>
            </a:r>
          </a:p>
          <a:p>
            <a:pPr lvl="1"/>
            <a:r>
              <a:rPr lang="en-US" sz="1800" smtClean="0"/>
              <a:t>Individuals should be treated autonomously</a:t>
            </a:r>
          </a:p>
          <a:p>
            <a:pPr lvl="1"/>
            <a:r>
              <a:rPr lang="en-US" sz="1800" smtClean="0"/>
              <a:t>Informed consent should be freely given</a:t>
            </a:r>
          </a:p>
          <a:p>
            <a:r>
              <a:rPr lang="en-US" sz="2000" smtClean="0"/>
              <a:t>Beneficence</a:t>
            </a:r>
          </a:p>
          <a:p>
            <a:pPr lvl="1"/>
            <a:r>
              <a:rPr lang="en-US" sz="1800" smtClean="0"/>
              <a:t>Do no harm</a:t>
            </a:r>
          </a:p>
          <a:p>
            <a:pPr lvl="1"/>
            <a:r>
              <a:rPr lang="en-US" sz="1800" smtClean="0"/>
              <a:t>Maximize possible benefits/minimize risks</a:t>
            </a:r>
          </a:p>
          <a:p>
            <a:r>
              <a:rPr lang="en-US" sz="2000" smtClean="0"/>
              <a:t>Distributive Justice</a:t>
            </a:r>
          </a:p>
          <a:p>
            <a:pPr lvl="1"/>
            <a:r>
              <a:rPr lang="en-US" sz="1800" smtClean="0"/>
              <a:t>Equitable selection of research subjects</a:t>
            </a:r>
          </a:p>
          <a:p>
            <a:endParaRPr lang="en-US" sz="200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smtClean="0"/>
              <a:t>Professional Ethical Codes</a:t>
            </a:r>
          </a:p>
        </p:txBody>
      </p:sp>
      <p:sp>
        <p:nvSpPr>
          <p:cNvPr id="24579" name="Content Placeholder 2"/>
          <p:cNvSpPr>
            <a:spLocks noGrp="1"/>
          </p:cNvSpPr>
          <p:nvPr>
            <p:ph idx="1"/>
          </p:nvPr>
        </p:nvSpPr>
        <p:spPr/>
        <p:txBody>
          <a:bodyPr>
            <a:normAutofit fontScale="92500"/>
          </a:bodyPr>
          <a:lstStyle/>
          <a:p>
            <a:r>
              <a:rPr lang="en-US" smtClean="0"/>
              <a:t>IEEE Code of Ethics (2006)</a:t>
            </a:r>
          </a:p>
          <a:p>
            <a:pPr lvl="1"/>
            <a:r>
              <a:rPr lang="en-US" smtClean="0"/>
              <a:t>commits members ”to the highest ethical and professional conduct”. Members agree to avoid conflicts of interest, be honest, engage in responsible decision making, accept criticism of work, etc</a:t>
            </a:r>
          </a:p>
          <a:p>
            <a:r>
              <a:rPr lang="en-US" smtClean="0"/>
              <a:t>ACM Code of Ethics and Professional conduct (1992)</a:t>
            </a:r>
          </a:p>
          <a:p>
            <a:pPr lvl="1"/>
            <a:r>
              <a:rPr lang="en-US" smtClean="0"/>
              <a:t>“contribute to society and human well-being”, “avoid harm to others”, along with six other principles (e.g., don’t discriminate, be honest, respect privacy). </a:t>
            </a:r>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6858000"/>
          </a:xfrm>
          <a:prstGeom prst="rect">
            <a:avLst/>
          </a:prstGeom>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Class dismissed, let’s get a beer.</a:t>
            </a:r>
            <a:endParaRPr kumimoji="0" lang="en-US" sz="44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447800"/>
            <a:ext cx="7620000" cy="3949700"/>
          </a:xfrm>
          <a:prstGeom prst="rect">
            <a:avLst/>
          </a:prstGeom>
        </p:spPr>
      </p:pic>
    </p:spTree>
    <p:extLst>
      <p:ext uri="{BB962C8B-B14F-4D97-AF65-F5344CB8AC3E}">
        <p14:creationId xmlns:p14="http://schemas.microsoft.com/office/powerpoint/2010/main" val="64933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Case Study</a:t>
            </a:r>
            <a:endParaRPr lang="en-US" dirty="0"/>
          </a:p>
        </p:txBody>
      </p:sp>
      <p:sp>
        <p:nvSpPr>
          <p:cNvPr id="3" name="Content Placeholder 2"/>
          <p:cNvSpPr>
            <a:spLocks noGrp="1"/>
          </p:cNvSpPr>
          <p:nvPr>
            <p:ph idx="1"/>
          </p:nvPr>
        </p:nvSpPr>
        <p:spPr/>
        <p:txBody>
          <a:bodyPr>
            <a:normAutofit/>
          </a:bodyPr>
          <a:lstStyle/>
          <a:p>
            <a:pPr>
              <a:buNone/>
            </a:pPr>
            <a:r>
              <a:rPr lang="en-US" dirty="0" smtClean="0"/>
              <a:t>Researchers at a U.S. university begin a comprehensive study of </a:t>
            </a:r>
            <a:r>
              <a:rPr lang="en-US" dirty="0" err="1" smtClean="0"/>
              <a:t>botnet</a:t>
            </a:r>
            <a:r>
              <a:rPr lang="en-US" dirty="0" smtClean="0"/>
              <a:t> behavior with the goal of understanding the technical, economic, and social factors that underlie </a:t>
            </a:r>
            <a:r>
              <a:rPr lang="en-US" dirty="0" err="1" smtClean="0"/>
              <a:t>botnet</a:t>
            </a:r>
            <a:r>
              <a:rPr lang="en-US" dirty="0" smtClean="0"/>
              <a:t> propagation, control, and use.</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rmAutofit fontScale="90000"/>
          </a:bodyPr>
          <a:lstStyle/>
          <a:p>
            <a:r>
              <a:rPr lang="en-US" dirty="0" smtClean="0"/>
              <a:t>In an increasingly  networked society… </a:t>
            </a:r>
          </a:p>
        </p:txBody>
      </p:sp>
      <p:pic>
        <p:nvPicPr>
          <p:cNvPr id="31" name="Picture 3"/>
          <p:cNvPicPr>
            <a:picLocks noChangeAspect="1" noChangeArrowheads="1"/>
          </p:cNvPicPr>
          <p:nvPr/>
        </p:nvPicPr>
        <p:blipFill>
          <a:blip r:embed="rId3"/>
          <a:srcRect/>
          <a:stretch>
            <a:fillRect/>
          </a:stretch>
        </p:blipFill>
        <p:spPr bwMode="auto">
          <a:xfrm>
            <a:off x="762000" y="3200400"/>
            <a:ext cx="1752600" cy="1176338"/>
          </a:xfrm>
          <a:prstGeom prst="rect">
            <a:avLst/>
          </a:prstGeom>
          <a:noFill/>
        </p:spPr>
      </p:pic>
      <p:pic>
        <p:nvPicPr>
          <p:cNvPr id="32" name="Picture 4" descr="aim"/>
          <p:cNvPicPr>
            <a:picLocks noChangeAspect="1" noChangeArrowheads="1"/>
          </p:cNvPicPr>
          <p:nvPr/>
        </p:nvPicPr>
        <p:blipFill>
          <a:blip r:embed="rId4"/>
          <a:srcRect/>
          <a:stretch>
            <a:fillRect/>
          </a:stretch>
        </p:blipFill>
        <p:spPr bwMode="auto">
          <a:xfrm>
            <a:off x="4038600" y="1524000"/>
            <a:ext cx="1139825" cy="2008188"/>
          </a:xfrm>
          <a:prstGeom prst="rect">
            <a:avLst/>
          </a:prstGeom>
          <a:noFill/>
        </p:spPr>
      </p:pic>
      <p:pic>
        <p:nvPicPr>
          <p:cNvPr id="33" name="Picture 5" descr="blogs"/>
          <p:cNvPicPr>
            <a:picLocks noChangeAspect="1" noChangeArrowheads="1"/>
          </p:cNvPicPr>
          <p:nvPr/>
        </p:nvPicPr>
        <p:blipFill>
          <a:blip r:embed="rId5"/>
          <a:srcRect/>
          <a:stretch>
            <a:fillRect/>
          </a:stretch>
        </p:blipFill>
        <p:spPr bwMode="auto">
          <a:xfrm>
            <a:off x="5562600" y="1524000"/>
            <a:ext cx="1944688" cy="1981200"/>
          </a:xfrm>
          <a:prstGeom prst="rect">
            <a:avLst/>
          </a:prstGeom>
          <a:noFill/>
        </p:spPr>
      </p:pic>
      <p:pic>
        <p:nvPicPr>
          <p:cNvPr id="34" name="Picture 6" descr="gmail_1"/>
          <p:cNvPicPr>
            <a:picLocks noChangeAspect="1" noChangeArrowheads="1"/>
          </p:cNvPicPr>
          <p:nvPr/>
        </p:nvPicPr>
        <p:blipFill>
          <a:blip r:embed="rId6"/>
          <a:srcRect/>
          <a:stretch>
            <a:fillRect/>
          </a:stretch>
        </p:blipFill>
        <p:spPr bwMode="auto">
          <a:xfrm>
            <a:off x="3657600" y="4011613"/>
            <a:ext cx="1828800" cy="1765300"/>
          </a:xfrm>
          <a:prstGeom prst="rect">
            <a:avLst/>
          </a:prstGeom>
          <a:noFill/>
        </p:spPr>
      </p:pic>
      <p:pic>
        <p:nvPicPr>
          <p:cNvPr id="35" name="Picture 7" descr="step1_windows"/>
          <p:cNvPicPr>
            <a:picLocks noChangeAspect="1" noChangeArrowheads="1"/>
          </p:cNvPicPr>
          <p:nvPr/>
        </p:nvPicPr>
        <p:blipFill>
          <a:blip r:embed="rId7"/>
          <a:srcRect/>
          <a:stretch>
            <a:fillRect/>
          </a:stretch>
        </p:blipFill>
        <p:spPr bwMode="auto">
          <a:xfrm>
            <a:off x="5656263" y="4011613"/>
            <a:ext cx="1277937" cy="2008187"/>
          </a:xfrm>
          <a:prstGeom prst="rect">
            <a:avLst/>
          </a:prstGeom>
          <a:noFill/>
        </p:spPr>
      </p:pic>
      <p:pic>
        <p:nvPicPr>
          <p:cNvPr id="36" name="Picture 8" descr="youtube"/>
          <p:cNvPicPr>
            <a:picLocks noChangeAspect="1" noChangeArrowheads="1"/>
          </p:cNvPicPr>
          <p:nvPr/>
        </p:nvPicPr>
        <p:blipFill>
          <a:blip r:embed="rId8"/>
          <a:srcRect/>
          <a:stretch>
            <a:fillRect/>
          </a:stretch>
        </p:blipFill>
        <p:spPr bwMode="auto">
          <a:xfrm>
            <a:off x="7086600" y="4038600"/>
            <a:ext cx="1981200" cy="1587500"/>
          </a:xfrm>
          <a:prstGeom prst="rect">
            <a:avLst/>
          </a:prstGeom>
          <a:noFill/>
        </p:spPr>
      </p:pic>
      <p:sp>
        <p:nvSpPr>
          <p:cNvPr id="37" name="Text Box 9"/>
          <p:cNvSpPr txBox="1">
            <a:spLocks noChangeArrowheads="1"/>
          </p:cNvSpPr>
          <p:nvPr/>
        </p:nvSpPr>
        <p:spPr bwMode="auto">
          <a:xfrm>
            <a:off x="4419600" y="3505200"/>
            <a:ext cx="381000"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IM</a:t>
            </a:r>
            <a:endParaRPr lang="en-US" sz="2400">
              <a:ea typeface="MS PGothic" charset="0"/>
              <a:cs typeface="MS PGothic" charset="0"/>
            </a:endParaRPr>
          </a:p>
        </p:txBody>
      </p:sp>
      <p:sp>
        <p:nvSpPr>
          <p:cNvPr id="38" name="Text Box 10"/>
          <p:cNvSpPr txBox="1">
            <a:spLocks noChangeArrowheads="1"/>
          </p:cNvSpPr>
          <p:nvPr/>
        </p:nvSpPr>
        <p:spPr bwMode="auto">
          <a:xfrm>
            <a:off x="6118225" y="3505200"/>
            <a:ext cx="815975"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BLOGS</a:t>
            </a:r>
            <a:endParaRPr lang="en-US" sz="2400">
              <a:ea typeface="MS PGothic" charset="0"/>
              <a:cs typeface="MS PGothic" charset="0"/>
            </a:endParaRPr>
          </a:p>
        </p:txBody>
      </p:sp>
      <p:sp>
        <p:nvSpPr>
          <p:cNvPr id="39" name="Text Box 11"/>
          <p:cNvSpPr txBox="1">
            <a:spLocks noChangeArrowheads="1"/>
          </p:cNvSpPr>
          <p:nvPr/>
        </p:nvSpPr>
        <p:spPr bwMode="auto">
          <a:xfrm>
            <a:off x="7810500" y="3505200"/>
            <a:ext cx="876300"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MOBILE</a:t>
            </a:r>
            <a:endParaRPr lang="en-US" sz="2400">
              <a:ea typeface="MS PGothic" charset="0"/>
              <a:cs typeface="MS PGothic" charset="0"/>
            </a:endParaRPr>
          </a:p>
        </p:txBody>
      </p:sp>
      <p:sp>
        <p:nvSpPr>
          <p:cNvPr id="40" name="Text Box 12"/>
          <p:cNvSpPr txBox="1">
            <a:spLocks noChangeArrowheads="1"/>
          </p:cNvSpPr>
          <p:nvPr/>
        </p:nvSpPr>
        <p:spPr bwMode="auto">
          <a:xfrm>
            <a:off x="4216400" y="5791200"/>
            <a:ext cx="736600"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EMAIL</a:t>
            </a:r>
            <a:endParaRPr lang="en-US" sz="2400">
              <a:ea typeface="MS PGothic" charset="0"/>
              <a:cs typeface="MS PGothic" charset="0"/>
            </a:endParaRPr>
          </a:p>
        </p:txBody>
      </p:sp>
      <p:sp>
        <p:nvSpPr>
          <p:cNvPr id="41" name="Text Box 13"/>
          <p:cNvSpPr txBox="1">
            <a:spLocks noChangeArrowheads="1"/>
          </p:cNvSpPr>
          <p:nvPr/>
        </p:nvSpPr>
        <p:spPr bwMode="auto">
          <a:xfrm>
            <a:off x="6007100" y="6096000"/>
            <a:ext cx="609600"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VOIP</a:t>
            </a:r>
            <a:endParaRPr lang="en-US" sz="2400">
              <a:ea typeface="MS PGothic" charset="0"/>
              <a:cs typeface="MS PGothic" charset="0"/>
            </a:endParaRPr>
          </a:p>
        </p:txBody>
      </p:sp>
      <p:sp>
        <p:nvSpPr>
          <p:cNvPr id="42" name="Text Box 14"/>
          <p:cNvSpPr txBox="1">
            <a:spLocks noChangeArrowheads="1"/>
          </p:cNvSpPr>
          <p:nvPr/>
        </p:nvSpPr>
        <p:spPr bwMode="auto">
          <a:xfrm>
            <a:off x="7720013" y="5692775"/>
            <a:ext cx="738187" cy="3048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400" b="1">
                <a:ea typeface="MS PGothic" charset="0"/>
                <a:cs typeface="MS PGothic" charset="0"/>
              </a:rPr>
              <a:t>VIDEO</a:t>
            </a:r>
            <a:endParaRPr lang="en-US" sz="2400">
              <a:ea typeface="MS PGothic" charset="0"/>
              <a:cs typeface="MS PGothic" charset="0"/>
            </a:endParaRPr>
          </a:p>
        </p:txBody>
      </p:sp>
      <p:sp>
        <p:nvSpPr>
          <p:cNvPr id="43" name="AutoShape 15"/>
          <p:cNvSpPr>
            <a:spLocks noChangeArrowheads="1"/>
          </p:cNvSpPr>
          <p:nvPr/>
        </p:nvSpPr>
        <p:spPr bwMode="auto">
          <a:xfrm>
            <a:off x="2743200" y="3352800"/>
            <a:ext cx="1066800" cy="609600"/>
          </a:xfrm>
          <a:prstGeom prst="rightArrow">
            <a:avLst>
              <a:gd name="adj1" fmla="val 50000"/>
              <a:gd name="adj2" fmla="val 43750"/>
            </a:avLst>
          </a:prstGeom>
          <a:gradFill rotWithShape="0">
            <a:gsLst>
              <a:gs pos="0">
                <a:srgbClr val="72B88E">
                  <a:gamma/>
                  <a:tint val="41176"/>
                  <a:invGamma/>
                </a:srgbClr>
              </a:gs>
              <a:gs pos="100000">
                <a:srgbClr val="72B88E"/>
              </a:gs>
            </a:gsLst>
            <a:lin ang="0" scaled="1"/>
          </a:gradFill>
          <a:ln w="9525">
            <a:noFill/>
            <a:miter lim="800000"/>
            <a:headEnd/>
            <a:tailEnd/>
          </a:ln>
        </p:spPr>
        <p:txBody>
          <a:bodyPr wrap="none" anchor="ctr">
            <a:prstTxWarp prst="textNoShape">
              <a:avLst/>
            </a:prstTxWarp>
          </a:bodyPr>
          <a:lstStyle/>
          <a:p>
            <a:endParaRPr lang="en-US"/>
          </a:p>
        </p:txBody>
      </p:sp>
      <p:sp>
        <p:nvSpPr>
          <p:cNvPr id="44" name="Text Box 16"/>
          <p:cNvSpPr txBox="1">
            <a:spLocks noChangeArrowheads="1"/>
          </p:cNvSpPr>
          <p:nvPr/>
        </p:nvSpPr>
        <p:spPr bwMode="auto">
          <a:xfrm>
            <a:off x="1041400" y="2533650"/>
            <a:ext cx="862013" cy="4572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2400">
                <a:ea typeface="MS PGothic" charset="0"/>
                <a:cs typeface="MS PGothic" charset="0"/>
              </a:rPr>
              <a:t>1988</a:t>
            </a:r>
          </a:p>
        </p:txBody>
      </p:sp>
      <p:sp>
        <p:nvSpPr>
          <p:cNvPr id="45" name="Text Box 17"/>
          <p:cNvSpPr txBox="1">
            <a:spLocks noChangeArrowheads="1"/>
          </p:cNvSpPr>
          <p:nvPr/>
        </p:nvSpPr>
        <p:spPr bwMode="auto">
          <a:xfrm>
            <a:off x="5691188" y="1066800"/>
            <a:ext cx="862012" cy="4572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2400">
                <a:ea typeface="MS PGothic" charset="0"/>
                <a:cs typeface="MS PGothic" charset="0"/>
              </a:rPr>
              <a:t>2008</a:t>
            </a:r>
          </a:p>
        </p:txBody>
      </p:sp>
      <p:sp>
        <p:nvSpPr>
          <p:cNvPr id="46" name="Text Box 18"/>
          <p:cNvSpPr txBox="1">
            <a:spLocks noChangeArrowheads="1"/>
          </p:cNvSpPr>
          <p:nvPr/>
        </p:nvSpPr>
        <p:spPr bwMode="auto">
          <a:xfrm>
            <a:off x="2481263" y="2819400"/>
            <a:ext cx="1481137" cy="457200"/>
          </a:xfrm>
          <a:prstGeom prst="rect">
            <a:avLst/>
          </a:prstGeom>
          <a:noFill/>
          <a:ln w="9525">
            <a:noFill/>
            <a:miter lim="800000"/>
            <a:headEnd/>
            <a:tailEnd/>
          </a:ln>
        </p:spPr>
        <p:txBody>
          <a:bodyPr wrap="none">
            <a:prstTxWarp prst="textNoShape">
              <a:avLst/>
            </a:prstTxWarp>
            <a:spAutoFit/>
          </a:bodyPr>
          <a:lstStyle/>
          <a:p>
            <a:pPr eaLnBrk="0" hangingPunct="0">
              <a:lnSpc>
                <a:spcPct val="100000"/>
              </a:lnSpc>
              <a:spcBef>
                <a:spcPct val="0"/>
              </a:spcBef>
              <a:buClrTx/>
              <a:buSzTx/>
              <a:buFontTx/>
              <a:buNone/>
            </a:pPr>
            <a:r>
              <a:rPr lang="en-US" sz="1200" dirty="0">
                <a:ea typeface="MS PGothic" charset="0"/>
                <a:cs typeface="MS PGothic" charset="0"/>
              </a:rPr>
              <a:t>Remarkable</a:t>
            </a:r>
          </a:p>
          <a:p>
            <a:pPr eaLnBrk="0" hangingPunct="0">
              <a:lnSpc>
                <a:spcPct val="100000"/>
              </a:lnSpc>
              <a:spcBef>
                <a:spcPct val="0"/>
              </a:spcBef>
              <a:buClrTx/>
              <a:buSzTx/>
              <a:buFontTx/>
              <a:buNone/>
            </a:pPr>
            <a:r>
              <a:rPr lang="en-US" sz="1200" dirty="0">
                <a:ea typeface="MS PGothic" charset="0"/>
                <a:cs typeface="MS PGothic" charset="0"/>
              </a:rPr>
              <a:t>Pace of innovation </a:t>
            </a:r>
          </a:p>
        </p:txBody>
      </p:sp>
      <p:pic>
        <p:nvPicPr>
          <p:cNvPr id="47" name="Picture 19" descr="iphonespecs"/>
          <p:cNvPicPr>
            <a:picLocks noChangeAspect="1" noChangeArrowheads="1"/>
          </p:cNvPicPr>
          <p:nvPr/>
        </p:nvPicPr>
        <p:blipFill>
          <a:blip r:embed="rId9"/>
          <a:srcRect/>
          <a:stretch>
            <a:fillRect/>
          </a:stretch>
        </p:blipFill>
        <p:spPr bwMode="auto">
          <a:xfrm>
            <a:off x="7696200" y="1524000"/>
            <a:ext cx="1079500" cy="1981200"/>
          </a:xfrm>
          <a:prstGeom prst="rect">
            <a:avLst/>
          </a:prstGeom>
          <a:noFill/>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4600" y="246899"/>
            <a:ext cx="6654800" cy="5080000"/>
          </a:xfrm>
          <a:prstGeom prst="rect">
            <a:avLst/>
          </a:prstGeom>
        </p:spPr>
      </p:pic>
      <p:sp>
        <p:nvSpPr>
          <p:cNvPr id="3" name="Rectangle 2"/>
          <p:cNvSpPr/>
          <p:nvPr/>
        </p:nvSpPr>
        <p:spPr>
          <a:xfrm>
            <a:off x="0" y="5473005"/>
            <a:ext cx="9144000" cy="1384995"/>
          </a:xfrm>
          <a:prstGeom prst="rect">
            <a:avLst/>
          </a:prstGeom>
        </p:spPr>
        <p:txBody>
          <a:bodyPr wrap="square">
            <a:spAutoFit/>
          </a:bodyPr>
          <a:lstStyle/>
          <a:p>
            <a:r>
              <a:rPr lang="en-US" sz="2800" dirty="0"/>
              <a:t>"Ladies and gentlemen: the story you are about to hear is true. Only the names have been changed to protect the innocent." </a:t>
            </a:r>
          </a:p>
        </p:txBody>
      </p:sp>
    </p:spTree>
    <p:extLst>
      <p:ext uri="{BB962C8B-B14F-4D97-AF65-F5344CB8AC3E}">
        <p14:creationId xmlns:p14="http://schemas.microsoft.com/office/powerpoint/2010/main" val="1735910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37289" y="3883562"/>
            <a:ext cx="6067138" cy="2523851"/>
          </a:xfrm>
          <a:prstGeom prst="rect">
            <a:avLst/>
          </a:prstGeom>
        </p:spPr>
      </p:pic>
      <p:sp>
        <p:nvSpPr>
          <p:cNvPr id="2" name="Title 1"/>
          <p:cNvSpPr>
            <a:spLocks noGrp="1"/>
          </p:cNvSpPr>
          <p:nvPr>
            <p:ph type="title"/>
          </p:nvPr>
        </p:nvSpPr>
        <p:spPr/>
        <p:txBody>
          <a:bodyPr>
            <a:normAutofit/>
          </a:bodyPr>
          <a:lstStyle/>
          <a:p>
            <a:r>
              <a:rPr lang="en-US" dirty="0" smtClean="0"/>
              <a:t>The </a:t>
            </a:r>
            <a:r>
              <a:rPr lang="en-US" dirty="0" err="1" smtClean="0"/>
              <a:t>Botnet</a:t>
            </a:r>
            <a:r>
              <a:rPr lang="en-US" dirty="0" smtClean="0"/>
              <a:t> Threat</a:t>
            </a:r>
            <a:endParaRPr lang="en-US" dirty="0"/>
          </a:p>
        </p:txBody>
      </p:sp>
      <p:sp>
        <p:nvSpPr>
          <p:cNvPr id="3" name="Content Placeholder 2"/>
          <p:cNvSpPr>
            <a:spLocks noGrp="1"/>
          </p:cNvSpPr>
          <p:nvPr>
            <p:ph idx="1"/>
          </p:nvPr>
        </p:nvSpPr>
        <p:spPr/>
        <p:txBody>
          <a:bodyPr>
            <a:normAutofit/>
          </a:bodyPr>
          <a:lstStyle/>
          <a:p>
            <a:r>
              <a:rPr lang="en-US" sz="2800" dirty="0" err="1" smtClean="0"/>
              <a:t>Botnets</a:t>
            </a:r>
            <a:r>
              <a:rPr lang="en-US" sz="2800" dirty="0" smtClean="0"/>
              <a:t> represent today’s attack platform</a:t>
            </a:r>
          </a:p>
          <a:p>
            <a:pPr lvl="1"/>
            <a:r>
              <a:rPr lang="en-US" sz="2400" dirty="0" err="1" smtClean="0"/>
              <a:t>DoS</a:t>
            </a:r>
            <a:r>
              <a:rPr lang="en-US" sz="2400" dirty="0" smtClean="0"/>
              <a:t> Extortion, Identity Theft, Phishing, SPAM, Spyware</a:t>
            </a:r>
          </a:p>
          <a:p>
            <a:r>
              <a:rPr lang="en-US" sz="2800" dirty="0" smtClean="0"/>
              <a:t>Microsoft desktop anti-malware products removed bots from 6.5 million computers around the world in 2Q10 [Microsoft SIR v9]</a:t>
            </a:r>
          </a:p>
        </p:txBody>
      </p:sp>
      <p:pic>
        <p:nvPicPr>
          <p:cNvPr id="6" name="Picture 5"/>
          <p:cNvPicPr>
            <a:picLocks noChangeAspect="1"/>
          </p:cNvPicPr>
          <p:nvPr/>
        </p:nvPicPr>
        <p:blipFill>
          <a:blip r:embed="rId4"/>
          <a:stretch>
            <a:fillRect/>
          </a:stretch>
        </p:blipFill>
        <p:spPr>
          <a:xfrm>
            <a:off x="3595526" y="4386559"/>
            <a:ext cx="5172038" cy="2448557"/>
          </a:xfrm>
          <a:prstGeom prst="rect">
            <a:avLst/>
          </a:prstGeom>
        </p:spPr>
      </p:pic>
    </p:spTree>
    <p:extLst>
      <p:ext uri="{BB962C8B-B14F-4D97-AF65-F5344CB8AC3E}">
        <p14:creationId xmlns:p14="http://schemas.microsoft.com/office/powerpoint/2010/main" val="545007984"/>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65" name="Rectangle 5"/>
          <p:cNvSpPr>
            <a:spLocks noGrp="1" noChangeArrowheads="1"/>
          </p:cNvSpPr>
          <p:nvPr>
            <p:ph type="title"/>
          </p:nvPr>
        </p:nvSpPr>
        <p:spPr/>
        <p:txBody>
          <a:bodyPr/>
          <a:lstStyle/>
          <a:p>
            <a:r>
              <a:rPr lang="en-US" smtClean="0"/>
              <a:t>What’s a “bot”?</a:t>
            </a:r>
            <a:endParaRPr lang="en-US"/>
          </a:p>
        </p:txBody>
      </p:sp>
      <p:sp>
        <p:nvSpPr>
          <p:cNvPr id="2600966" name="Rectangle 6"/>
          <p:cNvSpPr>
            <a:spLocks noGrp="1" noChangeArrowheads="1"/>
          </p:cNvSpPr>
          <p:nvPr>
            <p:ph type="body" idx="1"/>
          </p:nvPr>
        </p:nvSpPr>
        <p:spPr/>
        <p:txBody>
          <a:bodyPr>
            <a:normAutofit fontScale="85000" lnSpcReduction="20000"/>
          </a:bodyPr>
          <a:lstStyle/>
          <a:p>
            <a:r>
              <a:rPr lang="en-US" dirty="0" smtClean="0"/>
              <a:t>A bot is a servant process on a compromised system</a:t>
            </a:r>
          </a:p>
          <a:p>
            <a:r>
              <a:rPr lang="en-US" dirty="0" smtClean="0"/>
              <a:t>Usually installed by a </a:t>
            </a:r>
            <a:r>
              <a:rPr lang="en-US" dirty="0" err="1" smtClean="0"/>
              <a:t>trojan</a:t>
            </a:r>
            <a:r>
              <a:rPr lang="en-US" dirty="0" smtClean="0"/>
              <a:t>, though worms have evolved to install bots as well (e.g., </a:t>
            </a:r>
            <a:r>
              <a:rPr lang="en-US" dirty="0" err="1" smtClean="0"/>
              <a:t>deloder</a:t>
            </a:r>
            <a:r>
              <a:rPr lang="en-US" dirty="0" smtClean="0"/>
              <a:t>) </a:t>
            </a:r>
          </a:p>
          <a:p>
            <a:r>
              <a:rPr lang="en-US" dirty="0" smtClean="0"/>
              <a:t>Communicates with a handler or controller (e.g., using  IRC, often running on public IRC servers or other compromised systems)</a:t>
            </a:r>
          </a:p>
          <a:p>
            <a:r>
              <a:rPr lang="en-US" dirty="0" smtClean="0"/>
              <a:t>Almost always unbeknownst to the systems owner - ‘got bot?’</a:t>
            </a:r>
          </a:p>
          <a:p>
            <a:r>
              <a:rPr lang="en-US" dirty="0" smtClean="0"/>
              <a:t>A </a:t>
            </a:r>
            <a:r>
              <a:rPr lang="en-US" dirty="0" err="1" smtClean="0"/>
              <a:t>botmaster</a:t>
            </a:r>
            <a:r>
              <a:rPr lang="en-US" dirty="0" smtClean="0"/>
              <a:t> or </a:t>
            </a:r>
            <a:r>
              <a:rPr lang="en-US" dirty="0" err="1" smtClean="0"/>
              <a:t>botherder</a:t>
            </a:r>
            <a:r>
              <a:rPr lang="en-US" dirty="0" smtClean="0"/>
              <a:t> commands bots to perform any of an array of different functions</a:t>
            </a:r>
          </a:p>
          <a:p>
            <a:r>
              <a:rPr lang="en-US" dirty="0" smtClean="0"/>
              <a:t>System of bots and controller(s) is referred to as a botnet or zombie network</a:t>
            </a:r>
            <a:endParaRPr lang="en-US" dirty="0"/>
          </a:p>
        </p:txBody>
      </p:sp>
    </p:spTree>
    <p:extLst>
      <p:ext uri="{BB962C8B-B14F-4D97-AF65-F5344CB8AC3E}">
        <p14:creationId xmlns:p14="http://schemas.microsoft.com/office/powerpoint/2010/main" val="25745048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22"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0723" name="Rectangle 3"/>
          <p:cNvSpPr>
            <a:spLocks noGrp="1" noChangeArrowheads="1"/>
          </p:cNvSpPr>
          <p:nvPr>
            <p:ph type="title"/>
          </p:nvPr>
        </p:nvSpPr>
        <p:spPr/>
        <p:txBody>
          <a:bodyPr/>
          <a:lstStyle/>
          <a:p>
            <a:r>
              <a:rPr lang="en-US"/>
              <a:t>The Botnet</a:t>
            </a:r>
          </a:p>
        </p:txBody>
      </p:sp>
      <p:sp>
        <p:nvSpPr>
          <p:cNvPr id="2590724"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0725"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0726" name="Oval 6"/>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0727" name="Rectangle 7"/>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0728" name="Oval 8"/>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29" name="Oval 9"/>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0" name="Oval 10"/>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1" name="Oval 11"/>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2" name="Rectangle 12"/>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0733" name="Oval 13"/>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4" name="Oval 14"/>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5" name="Oval 15"/>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36" name="Oval 16"/>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0737" name="Rectangle 17"/>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0738" name="Oval 18"/>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0739" name="Oval 19"/>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0740" name="Oval 20"/>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0741" name="Rectangle 21"/>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0742" name="Oval 22"/>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3" name="Oval 23"/>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4" name="Oval 24"/>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5" name="Oval 25"/>
          <p:cNvSpPr>
            <a:spLocks noChangeArrowheads="1"/>
          </p:cNvSpPr>
          <p:nvPr/>
        </p:nvSpPr>
        <p:spPr bwMode="auto">
          <a:xfrm>
            <a:off x="4572000" y="48006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6" name="Oval 26"/>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7" name="Rectangle 27"/>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0748" name="Oval 28"/>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49" name="Oval 29"/>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0" name="Oval 30"/>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0751" name="Oval 31"/>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0752" name="Oval 32"/>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3" name="Oval 33"/>
          <p:cNvSpPr>
            <a:spLocks noChangeArrowheads="1"/>
          </p:cNvSpPr>
          <p:nvPr/>
        </p:nvSpPr>
        <p:spPr bwMode="auto">
          <a:xfrm>
            <a:off x="647700" y="1841500"/>
            <a:ext cx="431800" cy="4318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4" name="Oval 34"/>
          <p:cNvSpPr>
            <a:spLocks noChangeArrowheads="1"/>
          </p:cNvSpPr>
          <p:nvPr/>
        </p:nvSpPr>
        <p:spPr bwMode="auto">
          <a:xfrm>
            <a:off x="2755900" y="1803400"/>
            <a:ext cx="431800" cy="4318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5" name="Oval 35"/>
          <p:cNvSpPr>
            <a:spLocks noChangeArrowheads="1"/>
          </p:cNvSpPr>
          <p:nvPr/>
        </p:nvSpPr>
        <p:spPr bwMode="auto">
          <a:xfrm>
            <a:off x="1447800" y="5130800"/>
            <a:ext cx="431800" cy="4318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6" name="Oval 36"/>
          <p:cNvSpPr>
            <a:spLocks noChangeArrowheads="1"/>
          </p:cNvSpPr>
          <p:nvPr/>
        </p:nvSpPr>
        <p:spPr bwMode="auto">
          <a:xfrm>
            <a:off x="5918200" y="5080000"/>
            <a:ext cx="431800" cy="4318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0757" name="Text Box 37"/>
          <p:cNvSpPr txBox="1">
            <a:spLocks noChangeArrowheads="1"/>
          </p:cNvSpPr>
          <p:nvPr/>
        </p:nvSpPr>
        <p:spPr bwMode="auto">
          <a:xfrm>
            <a:off x="7032625" y="3011488"/>
            <a:ext cx="1704975" cy="1409700"/>
          </a:xfrm>
          <a:prstGeom prst="rect">
            <a:avLst/>
          </a:prstGeom>
          <a:noFill/>
          <a:ln w="38100">
            <a:solidFill>
              <a:srgbClr val="000000"/>
            </a:solidFill>
            <a:miter lim="800000"/>
            <a:headEnd/>
            <a:tailEnd/>
          </a:ln>
          <a:effectLst/>
        </p:spPr>
        <p:txBody>
          <a:bodyPr wrap="none">
            <a:prstTxWarp prst="textNoShape">
              <a:avLst/>
            </a:prstTxWarp>
            <a:spAutoFit/>
          </a:bodyPr>
          <a:lstStyle/>
          <a:p>
            <a:r>
              <a:rPr lang="en-US" sz="3000">
                <a:solidFill>
                  <a:srgbClr val="000000"/>
                </a:solidFill>
              </a:rPr>
              <a:t>The</a:t>
            </a:r>
          </a:p>
          <a:p>
            <a:r>
              <a:rPr lang="en-US" sz="3000">
                <a:solidFill>
                  <a:srgbClr val="000000"/>
                </a:solidFill>
              </a:rPr>
              <a:t>Peaceful</a:t>
            </a:r>
          </a:p>
          <a:p>
            <a:r>
              <a:rPr lang="en-US" sz="3000">
                <a:solidFill>
                  <a:srgbClr val="000000"/>
                </a:solidFill>
              </a:rPr>
              <a:t>Village</a:t>
            </a:r>
          </a:p>
        </p:txBody>
      </p:sp>
    </p:spTree>
    <p:extLst>
      <p:ext uri="{BB962C8B-B14F-4D97-AF65-F5344CB8AC3E}">
        <p14:creationId xmlns:p14="http://schemas.microsoft.com/office/powerpoint/2010/main" val="41441888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2770"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2771" name="Rectangle 3"/>
          <p:cNvSpPr>
            <a:spLocks noGrp="1" noChangeArrowheads="1"/>
          </p:cNvSpPr>
          <p:nvPr>
            <p:ph type="title"/>
          </p:nvPr>
        </p:nvSpPr>
        <p:spPr/>
        <p:txBody>
          <a:bodyPr/>
          <a:lstStyle/>
          <a:p>
            <a:r>
              <a:rPr lang="en-US"/>
              <a:t>The Botnet</a:t>
            </a:r>
          </a:p>
        </p:txBody>
      </p:sp>
      <p:sp>
        <p:nvSpPr>
          <p:cNvPr id="2592772"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2773"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2774" name="Oval 6"/>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2775" name="Rectangle 7"/>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2776" name="Oval 8"/>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77" name="Oval 9"/>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78" name="Oval 10"/>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79" name="Oval 11"/>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80" name="Rectangle 12"/>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2781" name="Oval 13"/>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82" name="Oval 14"/>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83" name="Oval 15"/>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84" name="Oval 16"/>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2785" name="Rectangle 17"/>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2786" name="Oval 18"/>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2787" name="Oval 19"/>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2788" name="Oval 20"/>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2789" name="Rectangle 21"/>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2790" name="Oval 22"/>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1" name="Oval 23"/>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2" name="Oval 24"/>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3" name="Oval 25"/>
          <p:cNvSpPr>
            <a:spLocks noChangeArrowheads="1"/>
          </p:cNvSpPr>
          <p:nvPr/>
        </p:nvSpPr>
        <p:spPr bwMode="auto">
          <a:xfrm>
            <a:off x="4572000" y="48006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4" name="Oval 26"/>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5" name="Rectangle 27"/>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2796" name="Oval 28"/>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7" name="Oval 29"/>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798" name="Oval 30"/>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2799" name="Oval 31"/>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2800" name="Oval 32"/>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2801" name="Text Box 33"/>
          <p:cNvSpPr txBox="1">
            <a:spLocks noChangeArrowheads="1"/>
          </p:cNvSpPr>
          <p:nvPr/>
        </p:nvSpPr>
        <p:spPr bwMode="auto">
          <a:xfrm>
            <a:off x="7032625" y="3011488"/>
            <a:ext cx="1682750" cy="1409700"/>
          </a:xfrm>
          <a:prstGeom prst="rect">
            <a:avLst/>
          </a:prstGeom>
          <a:noFill/>
          <a:ln w="38100">
            <a:solidFill>
              <a:srgbClr val="000000"/>
            </a:solidFill>
            <a:miter lim="800000"/>
            <a:headEnd/>
            <a:tailEnd/>
          </a:ln>
          <a:effectLst/>
        </p:spPr>
        <p:txBody>
          <a:bodyPr wrap="none">
            <a:prstTxWarp prst="textNoShape">
              <a:avLst/>
            </a:prstTxWarp>
            <a:spAutoFit/>
          </a:bodyPr>
          <a:lstStyle/>
          <a:p>
            <a:r>
              <a:rPr lang="en-US" sz="3000">
                <a:solidFill>
                  <a:srgbClr val="000000"/>
                </a:solidFill>
              </a:rPr>
              <a:t>Systems</a:t>
            </a:r>
          </a:p>
          <a:p>
            <a:r>
              <a:rPr lang="en-US" sz="3000">
                <a:solidFill>
                  <a:srgbClr val="000000"/>
                </a:solidFill>
              </a:rPr>
              <a:t>Become</a:t>
            </a:r>
          </a:p>
          <a:p>
            <a:r>
              <a:rPr lang="en-US" sz="3000">
                <a:solidFill>
                  <a:srgbClr val="000000"/>
                </a:solidFill>
              </a:rPr>
              <a:t>Infected</a:t>
            </a:r>
          </a:p>
        </p:txBody>
      </p:sp>
    </p:spTree>
    <p:extLst>
      <p:ext uri="{BB962C8B-B14F-4D97-AF65-F5344CB8AC3E}">
        <p14:creationId xmlns:p14="http://schemas.microsoft.com/office/powerpoint/2010/main" val="3235118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4818"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4819" name="Rectangle 3"/>
          <p:cNvSpPr>
            <a:spLocks noGrp="1" noChangeArrowheads="1"/>
          </p:cNvSpPr>
          <p:nvPr>
            <p:ph type="title"/>
          </p:nvPr>
        </p:nvSpPr>
        <p:spPr/>
        <p:txBody>
          <a:bodyPr/>
          <a:lstStyle/>
          <a:p>
            <a:r>
              <a:rPr lang="en-US"/>
              <a:t>The Botnet</a:t>
            </a:r>
          </a:p>
        </p:txBody>
      </p:sp>
      <p:sp>
        <p:nvSpPr>
          <p:cNvPr id="2594820"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4821"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4822" name="Rectangle 6"/>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4823" name="Oval 7"/>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4" name="Oval 8"/>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5" name="Oval 9"/>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6" name="Oval 10"/>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7" name="Rectangle 11"/>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4828" name="Oval 12"/>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29" name="Oval 13"/>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0" name="Oval 14"/>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1" name="Oval 15"/>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4832" name="Rectangle 16"/>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4833" name="Oval 17"/>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4834" name="Oval 18"/>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4835" name="Rectangle 19"/>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4836" name="Oval 20"/>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7" name="Oval 21"/>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8" name="Oval 22"/>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39" name="Oval 23"/>
          <p:cNvSpPr>
            <a:spLocks noChangeArrowheads="1"/>
          </p:cNvSpPr>
          <p:nvPr/>
        </p:nvSpPr>
        <p:spPr bwMode="auto">
          <a:xfrm>
            <a:off x="4572000" y="48006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40" name="Oval 24"/>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41" name="Rectangle 25"/>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4842" name="Oval 26"/>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43" name="Oval 27"/>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4844" name="Line 28"/>
          <p:cNvSpPr>
            <a:spLocks noChangeShapeType="1"/>
          </p:cNvSpPr>
          <p:nvPr/>
        </p:nvSpPr>
        <p:spPr bwMode="auto">
          <a:xfrm>
            <a:off x="863600" y="2108200"/>
            <a:ext cx="4241800" cy="482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4845" name="Oval 29"/>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4846" name="Line 30"/>
          <p:cNvSpPr>
            <a:spLocks noChangeShapeType="1"/>
          </p:cNvSpPr>
          <p:nvPr/>
        </p:nvSpPr>
        <p:spPr bwMode="auto">
          <a:xfrm>
            <a:off x="3035300" y="1993900"/>
            <a:ext cx="2070100" cy="431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4847" name="Line 31"/>
          <p:cNvSpPr>
            <a:spLocks noChangeShapeType="1"/>
          </p:cNvSpPr>
          <p:nvPr/>
        </p:nvSpPr>
        <p:spPr bwMode="auto">
          <a:xfrm flipV="1">
            <a:off x="1739900" y="2578100"/>
            <a:ext cx="3403600" cy="26797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4848" name="Line 32"/>
          <p:cNvSpPr>
            <a:spLocks noChangeShapeType="1"/>
          </p:cNvSpPr>
          <p:nvPr/>
        </p:nvSpPr>
        <p:spPr bwMode="auto">
          <a:xfrm flipH="1" flipV="1">
            <a:off x="5245100" y="2628900"/>
            <a:ext cx="838200" cy="2590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4849" name="Oval 33"/>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4850" name="Oval 34"/>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4851" name="Oval 35"/>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4852" name="Text Box 36"/>
          <p:cNvSpPr txBox="1">
            <a:spLocks noChangeArrowheads="1"/>
          </p:cNvSpPr>
          <p:nvPr/>
        </p:nvSpPr>
        <p:spPr bwMode="auto">
          <a:xfrm>
            <a:off x="6969125" y="3024188"/>
            <a:ext cx="1979613" cy="1409700"/>
          </a:xfrm>
          <a:prstGeom prst="rect">
            <a:avLst/>
          </a:prstGeom>
          <a:noFill/>
          <a:ln w="38100">
            <a:solidFill>
              <a:srgbClr val="000000"/>
            </a:solidFill>
            <a:miter lim="800000"/>
            <a:headEnd/>
            <a:tailEnd/>
          </a:ln>
          <a:effectLst/>
        </p:spPr>
        <p:txBody>
          <a:bodyPr wrap="none">
            <a:prstTxWarp prst="textNoShape">
              <a:avLst/>
            </a:prstTxWarp>
            <a:spAutoFit/>
          </a:bodyPr>
          <a:lstStyle/>
          <a:p>
            <a:r>
              <a:rPr lang="en-US" sz="3000">
                <a:solidFill>
                  <a:srgbClr val="000000"/>
                </a:solidFill>
              </a:rPr>
              <a:t>Bots form</a:t>
            </a:r>
          </a:p>
          <a:p>
            <a:r>
              <a:rPr lang="en-US" sz="3000">
                <a:solidFill>
                  <a:srgbClr val="000000"/>
                </a:solidFill>
              </a:rPr>
              <a:t>an overlay</a:t>
            </a:r>
          </a:p>
          <a:p>
            <a:r>
              <a:rPr lang="en-US" sz="3000">
                <a:solidFill>
                  <a:srgbClr val="000000"/>
                </a:solidFill>
              </a:rPr>
              <a:t>= </a:t>
            </a:r>
            <a:r>
              <a:rPr lang="en-US" sz="3000" b="1">
                <a:solidFill>
                  <a:srgbClr val="000000"/>
                </a:solidFill>
              </a:rPr>
              <a:t>botnet</a:t>
            </a:r>
            <a:endParaRPr lang="en-US" sz="3000">
              <a:solidFill>
                <a:srgbClr val="000000"/>
              </a:solidFill>
            </a:endParaRPr>
          </a:p>
        </p:txBody>
      </p:sp>
      <p:sp>
        <p:nvSpPr>
          <p:cNvPr id="2594853" name="Oval 37"/>
          <p:cNvSpPr>
            <a:spLocks noChangeArrowheads="1"/>
          </p:cNvSpPr>
          <p:nvPr/>
        </p:nvSpPr>
        <p:spPr bwMode="auto">
          <a:xfrm>
            <a:off x="4889500" y="2273300"/>
            <a:ext cx="584200" cy="584200"/>
          </a:xfrm>
          <a:prstGeom prst="ellipse">
            <a:avLst/>
          </a:prstGeom>
          <a:solidFill>
            <a:srgbClr val="00FF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P</a:t>
            </a:r>
            <a:endParaRPr lang="en-US">
              <a:solidFill>
                <a:srgbClr val="000000"/>
              </a:solidFill>
            </a:endParaRPr>
          </a:p>
        </p:txBody>
      </p:sp>
      <p:sp>
        <p:nvSpPr>
          <p:cNvPr id="2594854" name="Oval 38"/>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Tree>
    <p:extLst>
      <p:ext uri="{BB962C8B-B14F-4D97-AF65-F5344CB8AC3E}">
        <p14:creationId xmlns:p14="http://schemas.microsoft.com/office/powerpoint/2010/main" val="3888723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6866"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6867" name="Rectangle 3"/>
          <p:cNvSpPr>
            <a:spLocks noGrp="1" noChangeArrowheads="1"/>
          </p:cNvSpPr>
          <p:nvPr>
            <p:ph type="title"/>
          </p:nvPr>
        </p:nvSpPr>
        <p:spPr/>
        <p:txBody>
          <a:bodyPr/>
          <a:lstStyle/>
          <a:p>
            <a:r>
              <a:rPr lang="en-US"/>
              <a:t>The Botnet</a:t>
            </a:r>
          </a:p>
        </p:txBody>
      </p:sp>
      <p:sp>
        <p:nvSpPr>
          <p:cNvPr id="2596868"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6869"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6870" name="Rectangle 6"/>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6871" name="Oval 7"/>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2" name="Oval 8"/>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3" name="Oval 9"/>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4" name="Oval 10"/>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5" name="Rectangle 11"/>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6876" name="Oval 12"/>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7" name="Oval 13"/>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8" name="Oval 14"/>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79" name="Oval 15"/>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6880" name="Rectangle 16"/>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6881" name="Oval 17"/>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6882" name="Oval 18"/>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6883" name="Rectangle 19"/>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6884" name="Oval 20"/>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85" name="Oval 21"/>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86" name="Oval 22"/>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87" name="Oval 23"/>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88" name="Rectangle 24"/>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6889" name="Oval 25"/>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90" name="Oval 26"/>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891" name="Line 27"/>
          <p:cNvSpPr>
            <a:spLocks noChangeShapeType="1"/>
          </p:cNvSpPr>
          <p:nvPr/>
        </p:nvSpPr>
        <p:spPr bwMode="auto">
          <a:xfrm>
            <a:off x="863600" y="2108200"/>
            <a:ext cx="4241800" cy="482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892" name="Oval 28"/>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6893" name="Line 29"/>
          <p:cNvSpPr>
            <a:spLocks noChangeShapeType="1"/>
          </p:cNvSpPr>
          <p:nvPr/>
        </p:nvSpPr>
        <p:spPr bwMode="auto">
          <a:xfrm>
            <a:off x="3035300" y="1993900"/>
            <a:ext cx="2070100" cy="431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894" name="Line 30"/>
          <p:cNvSpPr>
            <a:spLocks noChangeShapeType="1"/>
          </p:cNvSpPr>
          <p:nvPr/>
        </p:nvSpPr>
        <p:spPr bwMode="auto">
          <a:xfrm flipV="1">
            <a:off x="1739900" y="2578100"/>
            <a:ext cx="3403600" cy="26797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895" name="Line 31"/>
          <p:cNvSpPr>
            <a:spLocks noChangeShapeType="1"/>
          </p:cNvSpPr>
          <p:nvPr/>
        </p:nvSpPr>
        <p:spPr bwMode="auto">
          <a:xfrm flipH="1" flipV="1">
            <a:off x="5245100" y="2628900"/>
            <a:ext cx="838200" cy="2590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896" name="Oval 32"/>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6897" name="Oval 33"/>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6898" name="Oval 34"/>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6899" name="Text Box 35"/>
          <p:cNvSpPr txBox="1">
            <a:spLocks noChangeArrowheads="1"/>
          </p:cNvSpPr>
          <p:nvPr/>
        </p:nvSpPr>
        <p:spPr bwMode="auto">
          <a:xfrm>
            <a:off x="6981825" y="3240088"/>
            <a:ext cx="1873250" cy="952500"/>
          </a:xfrm>
          <a:prstGeom prst="rect">
            <a:avLst/>
          </a:prstGeom>
          <a:noFill/>
          <a:ln w="38100">
            <a:solidFill>
              <a:srgbClr val="000000"/>
            </a:solidFill>
            <a:miter lim="800000"/>
            <a:headEnd/>
            <a:tailEnd/>
          </a:ln>
          <a:effectLst/>
        </p:spPr>
        <p:txBody>
          <a:bodyPr wrap="none">
            <a:prstTxWarp prst="textNoShape">
              <a:avLst/>
            </a:prstTxWarp>
            <a:spAutoFit/>
          </a:bodyPr>
          <a:lstStyle/>
          <a:p>
            <a:r>
              <a:rPr lang="en-US" sz="3000">
                <a:solidFill>
                  <a:srgbClr val="000000"/>
                </a:solidFill>
              </a:rPr>
              <a:t>Controller</a:t>
            </a:r>
          </a:p>
          <a:p>
            <a:r>
              <a:rPr lang="en-US" sz="3000">
                <a:solidFill>
                  <a:srgbClr val="000000"/>
                </a:solidFill>
              </a:rPr>
              <a:t>Connects</a:t>
            </a:r>
          </a:p>
        </p:txBody>
      </p:sp>
      <p:sp>
        <p:nvSpPr>
          <p:cNvPr id="2596900" name="Oval 36"/>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6901" name="Line 37"/>
          <p:cNvSpPr>
            <a:spLocks noChangeShapeType="1"/>
          </p:cNvSpPr>
          <p:nvPr/>
        </p:nvSpPr>
        <p:spPr bwMode="auto">
          <a:xfrm flipV="1">
            <a:off x="4762500" y="2603500"/>
            <a:ext cx="393700" cy="2387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6902" name="Oval 38"/>
          <p:cNvSpPr>
            <a:spLocks noChangeArrowheads="1"/>
          </p:cNvSpPr>
          <p:nvPr/>
        </p:nvSpPr>
        <p:spPr bwMode="auto">
          <a:xfrm>
            <a:off x="4483100" y="4724400"/>
            <a:ext cx="584200" cy="584200"/>
          </a:xfrm>
          <a:prstGeom prst="ellipse">
            <a:avLst/>
          </a:prstGeom>
          <a:solidFill>
            <a:srgbClr val="FF00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C</a:t>
            </a:r>
          </a:p>
        </p:txBody>
      </p:sp>
      <p:sp>
        <p:nvSpPr>
          <p:cNvPr id="2596903" name="Oval 39"/>
          <p:cNvSpPr>
            <a:spLocks noChangeArrowheads="1"/>
          </p:cNvSpPr>
          <p:nvPr/>
        </p:nvSpPr>
        <p:spPr bwMode="auto">
          <a:xfrm>
            <a:off x="4889500" y="2273300"/>
            <a:ext cx="584200" cy="584200"/>
          </a:xfrm>
          <a:prstGeom prst="ellipse">
            <a:avLst/>
          </a:prstGeom>
          <a:solidFill>
            <a:srgbClr val="00FF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P</a:t>
            </a:r>
            <a:endParaRPr lang="en-US">
              <a:solidFill>
                <a:srgbClr val="000000"/>
              </a:solidFill>
            </a:endParaRPr>
          </a:p>
        </p:txBody>
      </p:sp>
    </p:spTree>
    <p:extLst>
      <p:ext uri="{BB962C8B-B14F-4D97-AF65-F5344CB8AC3E}">
        <p14:creationId xmlns:p14="http://schemas.microsoft.com/office/powerpoint/2010/main" val="14535324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8914" name="AutoShape 2"/>
          <p:cNvSpPr>
            <a:spLocks noChangeArrowheads="1"/>
          </p:cNvSpPr>
          <p:nvPr/>
        </p:nvSpPr>
        <p:spPr bwMode="auto">
          <a:xfrm>
            <a:off x="2286000" y="2806700"/>
            <a:ext cx="4318000" cy="2082800"/>
          </a:xfrm>
          <a:prstGeom prst="cloudCallout">
            <a:avLst>
              <a:gd name="adj1" fmla="val 74"/>
              <a:gd name="adj2" fmla="val 51065"/>
            </a:avLst>
          </a:prstGeom>
          <a:noFill/>
          <a:ln w="38100">
            <a:solidFill>
              <a:srgbClr val="000000"/>
            </a:solidFill>
            <a:round/>
            <a:headEnd/>
            <a:tailEnd/>
          </a:ln>
          <a:effectLst/>
        </p:spPr>
        <p:txBody>
          <a:bodyPr wrap="none" anchor="ctr">
            <a:prstTxWarp prst="textNoShape">
              <a:avLst/>
            </a:prstTxWarp>
          </a:bodyPr>
          <a:lstStyle/>
          <a:p>
            <a:pPr algn="ctr"/>
            <a:r>
              <a:rPr lang="en-US" sz="3000">
                <a:solidFill>
                  <a:srgbClr val="000000"/>
                </a:solidFill>
              </a:rPr>
              <a:t>Internet</a:t>
            </a:r>
          </a:p>
          <a:p>
            <a:pPr algn="ctr"/>
            <a:r>
              <a:rPr lang="en-US" sz="3000">
                <a:solidFill>
                  <a:srgbClr val="000000"/>
                </a:solidFill>
              </a:rPr>
              <a:t>Backbone</a:t>
            </a:r>
          </a:p>
        </p:txBody>
      </p:sp>
      <p:sp>
        <p:nvSpPr>
          <p:cNvPr id="2598915" name="Rectangle 3"/>
          <p:cNvSpPr>
            <a:spLocks noGrp="1" noChangeArrowheads="1"/>
          </p:cNvSpPr>
          <p:nvPr>
            <p:ph type="title"/>
          </p:nvPr>
        </p:nvSpPr>
        <p:spPr/>
        <p:txBody>
          <a:bodyPr/>
          <a:lstStyle/>
          <a:p>
            <a:r>
              <a:rPr lang="en-US"/>
              <a:t>The Botnet</a:t>
            </a:r>
          </a:p>
        </p:txBody>
      </p:sp>
      <p:sp>
        <p:nvSpPr>
          <p:cNvPr id="2598916" name="Oval 4"/>
          <p:cNvSpPr>
            <a:spLocks noChangeArrowheads="1"/>
          </p:cNvSpPr>
          <p:nvPr/>
        </p:nvSpPr>
        <p:spPr bwMode="auto">
          <a:xfrm>
            <a:off x="558800" y="4216400"/>
            <a:ext cx="2844800" cy="21971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8917" name="Oval 5"/>
          <p:cNvSpPr>
            <a:spLocks noChangeArrowheads="1"/>
          </p:cNvSpPr>
          <p:nvPr/>
        </p:nvSpPr>
        <p:spPr bwMode="auto">
          <a:xfrm>
            <a:off x="444500" y="11938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8918" name="Rectangle 6"/>
          <p:cNvSpPr>
            <a:spLocks noChangeArrowheads="1"/>
          </p:cNvSpPr>
          <p:nvPr/>
        </p:nvSpPr>
        <p:spPr bwMode="auto">
          <a:xfrm>
            <a:off x="1241425" y="1360488"/>
            <a:ext cx="24955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UK Broadband</a:t>
            </a:r>
          </a:p>
        </p:txBody>
      </p:sp>
      <p:sp>
        <p:nvSpPr>
          <p:cNvPr id="2598919" name="Oval 7"/>
          <p:cNvSpPr>
            <a:spLocks noChangeArrowheads="1"/>
          </p:cNvSpPr>
          <p:nvPr/>
        </p:nvSpPr>
        <p:spPr bwMode="auto">
          <a:xfrm>
            <a:off x="2235200" y="2628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0" name="Oval 8"/>
          <p:cNvSpPr>
            <a:spLocks noChangeArrowheads="1"/>
          </p:cNvSpPr>
          <p:nvPr/>
        </p:nvSpPr>
        <p:spPr bwMode="auto">
          <a:xfrm>
            <a:off x="1612900" y="1917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1" name="Oval 9"/>
          <p:cNvSpPr>
            <a:spLocks noChangeArrowheads="1"/>
          </p:cNvSpPr>
          <p:nvPr/>
        </p:nvSpPr>
        <p:spPr bwMode="auto">
          <a:xfrm>
            <a:off x="1295400" y="2552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2" name="Oval 10"/>
          <p:cNvSpPr>
            <a:spLocks noChangeArrowheads="1"/>
          </p:cNvSpPr>
          <p:nvPr/>
        </p:nvSpPr>
        <p:spPr bwMode="auto">
          <a:xfrm>
            <a:off x="1511300" y="4483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3" name="Rectangle 11"/>
          <p:cNvSpPr>
            <a:spLocks noChangeArrowheads="1"/>
          </p:cNvSpPr>
          <p:nvPr/>
        </p:nvSpPr>
        <p:spPr bwMode="auto">
          <a:xfrm>
            <a:off x="1089025" y="5805488"/>
            <a:ext cx="150495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Corp</a:t>
            </a:r>
          </a:p>
        </p:txBody>
      </p:sp>
      <p:sp>
        <p:nvSpPr>
          <p:cNvPr id="2598924" name="Oval 12"/>
          <p:cNvSpPr>
            <a:spLocks noChangeArrowheads="1"/>
          </p:cNvSpPr>
          <p:nvPr/>
        </p:nvSpPr>
        <p:spPr bwMode="auto">
          <a:xfrm>
            <a:off x="2260600" y="49022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5" name="Oval 13"/>
          <p:cNvSpPr>
            <a:spLocks noChangeArrowheads="1"/>
          </p:cNvSpPr>
          <p:nvPr/>
        </p:nvSpPr>
        <p:spPr bwMode="auto">
          <a:xfrm>
            <a:off x="927100" y="5016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6" name="Oval 14"/>
          <p:cNvSpPr>
            <a:spLocks noChangeArrowheads="1"/>
          </p:cNvSpPr>
          <p:nvPr/>
        </p:nvSpPr>
        <p:spPr bwMode="auto">
          <a:xfrm>
            <a:off x="2476500" y="54737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27" name="Oval 15"/>
          <p:cNvSpPr>
            <a:spLocks noChangeArrowheads="1"/>
          </p:cNvSpPr>
          <p:nvPr/>
        </p:nvSpPr>
        <p:spPr bwMode="auto">
          <a:xfrm>
            <a:off x="3771900" y="4305300"/>
            <a:ext cx="4127500" cy="2197100"/>
          </a:xfrm>
          <a:prstGeom prst="ellipse">
            <a:avLst/>
          </a:prstGeom>
          <a:solidFill>
            <a:srgbClr val="D0F2F4"/>
          </a:solidFill>
          <a:ln w="38100">
            <a:solidFill>
              <a:srgbClr val="000000"/>
            </a:solidFill>
            <a:round/>
            <a:headEnd/>
            <a:tailEnd/>
          </a:ln>
          <a:effectLst/>
        </p:spPr>
        <p:txBody>
          <a:bodyPr wrap="none" anchor="ctr">
            <a:prstTxWarp prst="textNoShape">
              <a:avLst/>
            </a:prstTxWarp>
          </a:bodyPr>
          <a:lstStyle/>
          <a:p>
            <a:endParaRPr lang="en-US"/>
          </a:p>
        </p:txBody>
      </p:sp>
      <p:sp>
        <p:nvSpPr>
          <p:cNvPr id="2598928" name="Rectangle 16"/>
          <p:cNvSpPr>
            <a:spLocks noChangeArrowheads="1"/>
          </p:cNvSpPr>
          <p:nvPr/>
        </p:nvSpPr>
        <p:spPr bwMode="auto">
          <a:xfrm>
            <a:off x="4645025" y="5818188"/>
            <a:ext cx="24780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US Broadband</a:t>
            </a:r>
          </a:p>
        </p:txBody>
      </p:sp>
      <p:sp>
        <p:nvSpPr>
          <p:cNvPr id="2598929" name="Oval 17"/>
          <p:cNvSpPr>
            <a:spLocks noChangeArrowheads="1"/>
          </p:cNvSpPr>
          <p:nvPr/>
        </p:nvSpPr>
        <p:spPr bwMode="auto">
          <a:xfrm>
            <a:off x="4711700" y="1676400"/>
            <a:ext cx="2540000" cy="15748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8930" name="Oval 18"/>
          <p:cNvSpPr>
            <a:spLocks noChangeArrowheads="1"/>
          </p:cNvSpPr>
          <p:nvPr/>
        </p:nvSpPr>
        <p:spPr bwMode="auto">
          <a:xfrm>
            <a:off x="6731000" y="1358900"/>
            <a:ext cx="1638300" cy="1219200"/>
          </a:xfrm>
          <a:prstGeom prst="ellipse">
            <a:avLst/>
          </a:prstGeom>
          <a:solidFill>
            <a:srgbClr val="ECECEC"/>
          </a:solidFill>
          <a:ln w="38100">
            <a:solidFill>
              <a:srgbClr val="000000"/>
            </a:solidFill>
            <a:round/>
            <a:headEnd/>
            <a:tailEnd/>
          </a:ln>
          <a:effectLst/>
        </p:spPr>
        <p:txBody>
          <a:bodyPr wrap="none" anchor="ctr">
            <a:prstTxWarp prst="textNoShape">
              <a:avLst/>
            </a:prstTxWarp>
          </a:bodyPr>
          <a:lstStyle/>
          <a:p>
            <a:endParaRPr lang="en-US"/>
          </a:p>
        </p:txBody>
      </p:sp>
      <p:sp>
        <p:nvSpPr>
          <p:cNvPr id="2598931" name="Rectangle 19"/>
          <p:cNvSpPr>
            <a:spLocks noChangeArrowheads="1"/>
          </p:cNvSpPr>
          <p:nvPr/>
        </p:nvSpPr>
        <p:spPr bwMode="auto">
          <a:xfrm>
            <a:off x="6829425" y="1500188"/>
            <a:ext cx="1449388"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JP Corp</a:t>
            </a:r>
          </a:p>
        </p:txBody>
      </p:sp>
      <p:sp>
        <p:nvSpPr>
          <p:cNvPr id="2598932" name="Oval 20"/>
          <p:cNvSpPr>
            <a:spLocks noChangeArrowheads="1"/>
          </p:cNvSpPr>
          <p:nvPr/>
        </p:nvSpPr>
        <p:spPr bwMode="auto">
          <a:xfrm>
            <a:off x="52324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3" name="Oval 21"/>
          <p:cNvSpPr>
            <a:spLocks noChangeArrowheads="1"/>
          </p:cNvSpPr>
          <p:nvPr/>
        </p:nvSpPr>
        <p:spPr bwMode="auto">
          <a:xfrm>
            <a:off x="4292600" y="54229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4" name="Oval 22"/>
          <p:cNvSpPr>
            <a:spLocks noChangeArrowheads="1"/>
          </p:cNvSpPr>
          <p:nvPr/>
        </p:nvSpPr>
        <p:spPr bwMode="auto">
          <a:xfrm>
            <a:off x="7099300" y="5194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5" name="Oval 23"/>
          <p:cNvSpPr>
            <a:spLocks noChangeArrowheads="1"/>
          </p:cNvSpPr>
          <p:nvPr/>
        </p:nvSpPr>
        <p:spPr bwMode="auto">
          <a:xfrm>
            <a:off x="6299200" y="46228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6" name="Rectangle 24"/>
          <p:cNvSpPr>
            <a:spLocks noChangeArrowheads="1"/>
          </p:cNvSpPr>
          <p:nvPr/>
        </p:nvSpPr>
        <p:spPr bwMode="auto">
          <a:xfrm>
            <a:off x="5165725" y="1792288"/>
            <a:ext cx="1524000" cy="409575"/>
          </a:xfrm>
          <a:prstGeom prst="rect">
            <a:avLst/>
          </a:prstGeom>
          <a:noFill/>
          <a:ln w="9525">
            <a:noFill/>
            <a:miter lim="800000"/>
            <a:headEnd/>
            <a:tailEnd/>
          </a:ln>
          <a:effectLst/>
        </p:spPr>
        <p:txBody>
          <a:bodyPr wrap="none">
            <a:prstTxWarp prst="textNoShape">
              <a:avLst/>
            </a:prstTxWarp>
            <a:spAutoFit/>
          </a:bodyPr>
          <a:lstStyle/>
          <a:p>
            <a:r>
              <a:rPr lang="en-US" sz="2600" b="1">
                <a:solidFill>
                  <a:srgbClr val="000000"/>
                </a:solidFill>
              </a:rPr>
              <a:t>Provider</a:t>
            </a:r>
          </a:p>
        </p:txBody>
      </p:sp>
      <p:sp>
        <p:nvSpPr>
          <p:cNvPr id="2598937" name="Oval 25"/>
          <p:cNvSpPr>
            <a:spLocks noChangeArrowheads="1"/>
          </p:cNvSpPr>
          <p:nvPr/>
        </p:nvSpPr>
        <p:spPr bwMode="auto">
          <a:xfrm>
            <a:off x="5702300" y="21971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8" name="Oval 26"/>
          <p:cNvSpPr>
            <a:spLocks noChangeArrowheads="1"/>
          </p:cNvSpPr>
          <p:nvPr/>
        </p:nvSpPr>
        <p:spPr bwMode="auto">
          <a:xfrm>
            <a:off x="7277100" y="19685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39" name="Line 27"/>
          <p:cNvSpPr>
            <a:spLocks noChangeShapeType="1"/>
          </p:cNvSpPr>
          <p:nvPr/>
        </p:nvSpPr>
        <p:spPr bwMode="auto">
          <a:xfrm>
            <a:off x="863600" y="2108200"/>
            <a:ext cx="4241800" cy="482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0" name="Line 28"/>
          <p:cNvSpPr>
            <a:spLocks noChangeShapeType="1"/>
          </p:cNvSpPr>
          <p:nvPr/>
        </p:nvSpPr>
        <p:spPr bwMode="auto">
          <a:xfrm>
            <a:off x="3035300" y="1993900"/>
            <a:ext cx="2070100" cy="431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1" name="Line 29"/>
          <p:cNvSpPr>
            <a:spLocks noChangeShapeType="1"/>
          </p:cNvSpPr>
          <p:nvPr/>
        </p:nvSpPr>
        <p:spPr bwMode="auto">
          <a:xfrm flipV="1">
            <a:off x="1739900" y="2578100"/>
            <a:ext cx="3403600" cy="26797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2" name="Line 30"/>
          <p:cNvSpPr>
            <a:spLocks noChangeShapeType="1"/>
          </p:cNvSpPr>
          <p:nvPr/>
        </p:nvSpPr>
        <p:spPr bwMode="auto">
          <a:xfrm flipH="1" flipV="1">
            <a:off x="5245100" y="2628900"/>
            <a:ext cx="838200" cy="25908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3" name="Oval 31"/>
          <p:cNvSpPr>
            <a:spLocks noChangeArrowheads="1"/>
          </p:cNvSpPr>
          <p:nvPr/>
        </p:nvSpPr>
        <p:spPr bwMode="auto">
          <a:xfrm>
            <a:off x="3708400" y="1638300"/>
            <a:ext cx="381000" cy="381000"/>
          </a:xfrm>
          <a:prstGeom prst="ellipse">
            <a:avLst/>
          </a:prstGeom>
          <a:solidFill>
            <a:schemeClr val="tx1"/>
          </a:solidFill>
          <a:ln w="38100">
            <a:noFill/>
            <a:round/>
            <a:headEnd/>
            <a:tailEnd/>
          </a:ln>
          <a:effectLst/>
        </p:spPr>
        <p:txBody>
          <a:bodyPr wrap="none" anchor="ctr">
            <a:prstTxWarp prst="textNoShape">
              <a:avLst/>
            </a:prstTxWarp>
          </a:bodyPr>
          <a:lstStyle/>
          <a:p>
            <a:endParaRPr lang="en-US"/>
          </a:p>
        </p:txBody>
      </p:sp>
      <p:sp>
        <p:nvSpPr>
          <p:cNvPr id="2598944" name="Line 32"/>
          <p:cNvSpPr>
            <a:spLocks noChangeShapeType="1"/>
          </p:cNvSpPr>
          <p:nvPr/>
        </p:nvSpPr>
        <p:spPr bwMode="auto">
          <a:xfrm flipV="1">
            <a:off x="4762500" y="2603500"/>
            <a:ext cx="393700" cy="2387600"/>
          </a:xfrm>
          <a:prstGeom prst="line">
            <a:avLst/>
          </a:prstGeom>
          <a:noFill/>
          <a:ln w="76200">
            <a:solidFill>
              <a:srgbClr val="00FF00"/>
            </a:solidFill>
            <a:round/>
            <a:headEnd/>
            <a:tailEnd/>
          </a:ln>
          <a:effectLst/>
        </p:spPr>
        <p:txBody>
          <a:bodyPr wrap="none" anchor="ctr">
            <a:prstTxWarp prst="textNoShape">
              <a:avLst/>
            </a:prstTxWarp>
          </a:bodyPr>
          <a:lstStyle/>
          <a:p>
            <a:endParaRPr lang="en-US"/>
          </a:p>
        </p:txBody>
      </p:sp>
      <p:sp>
        <p:nvSpPr>
          <p:cNvPr id="2598945" name="Oval 33"/>
          <p:cNvSpPr>
            <a:spLocks noChangeArrowheads="1"/>
          </p:cNvSpPr>
          <p:nvPr/>
        </p:nvSpPr>
        <p:spPr bwMode="auto">
          <a:xfrm>
            <a:off x="4483100" y="4724400"/>
            <a:ext cx="584200" cy="584200"/>
          </a:xfrm>
          <a:prstGeom prst="ellipse">
            <a:avLst/>
          </a:prstGeom>
          <a:solidFill>
            <a:srgbClr val="FF00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C</a:t>
            </a:r>
          </a:p>
        </p:txBody>
      </p:sp>
      <p:sp>
        <p:nvSpPr>
          <p:cNvPr id="2598946" name="Oval 34"/>
          <p:cNvSpPr>
            <a:spLocks noChangeArrowheads="1"/>
          </p:cNvSpPr>
          <p:nvPr/>
        </p:nvSpPr>
        <p:spPr bwMode="auto">
          <a:xfrm>
            <a:off x="4889500" y="2273300"/>
            <a:ext cx="584200" cy="584200"/>
          </a:xfrm>
          <a:prstGeom prst="ellipse">
            <a:avLst/>
          </a:prstGeom>
          <a:solidFill>
            <a:srgbClr val="00FF00"/>
          </a:solidFill>
          <a:ln w="38100">
            <a:solidFill>
              <a:srgbClr val="000000"/>
            </a:solidFill>
            <a:round/>
            <a:headEnd/>
            <a:tailEnd/>
          </a:ln>
          <a:effectLst/>
        </p:spPr>
        <p:txBody>
          <a:bodyPr wrap="none" anchor="ctr">
            <a:prstTxWarp prst="textNoShape">
              <a:avLst/>
            </a:prstTxWarp>
          </a:bodyPr>
          <a:lstStyle/>
          <a:p>
            <a:pPr algn="ctr"/>
            <a:r>
              <a:rPr lang="en-US" sz="3200" b="1">
                <a:solidFill>
                  <a:srgbClr val="000000"/>
                </a:solidFill>
              </a:rPr>
              <a:t>P</a:t>
            </a:r>
            <a:endParaRPr lang="en-US">
              <a:solidFill>
                <a:srgbClr val="000000"/>
              </a:solidFill>
            </a:endParaRPr>
          </a:p>
        </p:txBody>
      </p:sp>
      <p:sp>
        <p:nvSpPr>
          <p:cNvPr id="2598947" name="Line 35"/>
          <p:cNvSpPr>
            <a:spLocks noChangeShapeType="1"/>
          </p:cNvSpPr>
          <p:nvPr/>
        </p:nvSpPr>
        <p:spPr bwMode="auto">
          <a:xfrm flipV="1">
            <a:off x="6134100" y="2120900"/>
            <a:ext cx="1308100" cy="3111500"/>
          </a:xfrm>
          <a:prstGeom prst="line">
            <a:avLst/>
          </a:prstGeom>
          <a:noFill/>
          <a:ln w="101600">
            <a:solidFill>
              <a:srgbClr val="FF0000"/>
            </a:solidFill>
            <a:round/>
            <a:headEnd/>
            <a:tailEnd/>
          </a:ln>
          <a:effectLst/>
        </p:spPr>
        <p:txBody>
          <a:bodyPr wrap="none" anchor="ctr">
            <a:prstTxWarp prst="textNoShape">
              <a:avLst/>
            </a:prstTxWarp>
          </a:bodyPr>
          <a:lstStyle/>
          <a:p>
            <a:endParaRPr lang="en-US"/>
          </a:p>
        </p:txBody>
      </p:sp>
      <p:sp>
        <p:nvSpPr>
          <p:cNvPr id="2598948" name="Line 36"/>
          <p:cNvSpPr>
            <a:spLocks noChangeShapeType="1"/>
          </p:cNvSpPr>
          <p:nvPr/>
        </p:nvSpPr>
        <p:spPr bwMode="auto">
          <a:xfrm>
            <a:off x="2933700" y="2019300"/>
            <a:ext cx="4572000" cy="127000"/>
          </a:xfrm>
          <a:prstGeom prst="line">
            <a:avLst/>
          </a:prstGeom>
          <a:noFill/>
          <a:ln w="101600">
            <a:solidFill>
              <a:srgbClr val="FF0000"/>
            </a:solidFill>
            <a:round/>
            <a:headEnd/>
            <a:tailEnd/>
          </a:ln>
          <a:effectLst/>
        </p:spPr>
        <p:txBody>
          <a:bodyPr wrap="none" anchor="ctr">
            <a:prstTxWarp prst="textNoShape">
              <a:avLst/>
            </a:prstTxWarp>
          </a:bodyPr>
          <a:lstStyle/>
          <a:p>
            <a:endParaRPr lang="en-US"/>
          </a:p>
        </p:txBody>
      </p:sp>
      <p:sp>
        <p:nvSpPr>
          <p:cNvPr id="2598949" name="Line 37"/>
          <p:cNvSpPr>
            <a:spLocks noChangeShapeType="1"/>
          </p:cNvSpPr>
          <p:nvPr/>
        </p:nvSpPr>
        <p:spPr bwMode="auto">
          <a:xfrm>
            <a:off x="876300" y="2057400"/>
            <a:ext cx="6591300" cy="165100"/>
          </a:xfrm>
          <a:prstGeom prst="line">
            <a:avLst/>
          </a:prstGeom>
          <a:noFill/>
          <a:ln w="101600">
            <a:solidFill>
              <a:srgbClr val="FF0000"/>
            </a:solidFill>
            <a:round/>
            <a:headEnd/>
            <a:tailEnd/>
          </a:ln>
          <a:effectLst/>
        </p:spPr>
        <p:txBody>
          <a:bodyPr wrap="none" anchor="ctr">
            <a:prstTxWarp prst="textNoShape">
              <a:avLst/>
            </a:prstTxWarp>
          </a:bodyPr>
          <a:lstStyle/>
          <a:p>
            <a:endParaRPr lang="en-US"/>
          </a:p>
        </p:txBody>
      </p:sp>
      <p:sp>
        <p:nvSpPr>
          <p:cNvPr id="2598950" name="Line 38"/>
          <p:cNvSpPr>
            <a:spLocks noChangeShapeType="1"/>
          </p:cNvSpPr>
          <p:nvPr/>
        </p:nvSpPr>
        <p:spPr bwMode="auto">
          <a:xfrm flipV="1">
            <a:off x="1676400" y="2171700"/>
            <a:ext cx="5816600" cy="3200400"/>
          </a:xfrm>
          <a:prstGeom prst="line">
            <a:avLst/>
          </a:prstGeom>
          <a:noFill/>
          <a:ln w="101600">
            <a:solidFill>
              <a:srgbClr val="FF0000"/>
            </a:solidFill>
            <a:round/>
            <a:headEnd/>
            <a:tailEnd/>
          </a:ln>
          <a:effectLst/>
        </p:spPr>
        <p:txBody>
          <a:bodyPr wrap="none" anchor="ctr">
            <a:prstTxWarp prst="textNoShape">
              <a:avLst/>
            </a:prstTxWarp>
          </a:bodyPr>
          <a:lstStyle/>
          <a:p>
            <a:endParaRPr lang="en-US"/>
          </a:p>
        </p:txBody>
      </p:sp>
      <p:sp>
        <p:nvSpPr>
          <p:cNvPr id="2598951" name="Oval 39"/>
          <p:cNvSpPr>
            <a:spLocks noChangeArrowheads="1"/>
          </p:cNvSpPr>
          <p:nvPr/>
        </p:nvSpPr>
        <p:spPr bwMode="auto">
          <a:xfrm>
            <a:off x="673100" y="18669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8952" name="Oval 40"/>
          <p:cNvSpPr>
            <a:spLocks noChangeArrowheads="1"/>
          </p:cNvSpPr>
          <p:nvPr/>
        </p:nvSpPr>
        <p:spPr bwMode="auto">
          <a:xfrm>
            <a:off x="1473200" y="51562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8953" name="Oval 41"/>
          <p:cNvSpPr>
            <a:spLocks noChangeArrowheads="1"/>
          </p:cNvSpPr>
          <p:nvPr/>
        </p:nvSpPr>
        <p:spPr bwMode="auto">
          <a:xfrm>
            <a:off x="2781300" y="18288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8954" name="Oval 42"/>
          <p:cNvSpPr>
            <a:spLocks noChangeArrowheads="1"/>
          </p:cNvSpPr>
          <p:nvPr/>
        </p:nvSpPr>
        <p:spPr bwMode="auto">
          <a:xfrm>
            <a:off x="5956300" y="5105400"/>
            <a:ext cx="381000" cy="381000"/>
          </a:xfrm>
          <a:prstGeom prst="ellipse">
            <a:avLst/>
          </a:prstGeom>
          <a:solidFill>
            <a:srgbClr val="FFCC00"/>
          </a:solidFill>
          <a:ln w="38100">
            <a:solidFill>
              <a:srgbClr val="B3002F"/>
            </a:solidFill>
            <a:round/>
            <a:headEnd/>
            <a:tailEnd/>
          </a:ln>
          <a:effectLst/>
        </p:spPr>
        <p:txBody>
          <a:bodyPr wrap="none" anchor="ctr">
            <a:prstTxWarp prst="textNoShape">
              <a:avLst/>
            </a:prstTxWarp>
          </a:bodyPr>
          <a:lstStyle/>
          <a:p>
            <a:pPr algn="ctr"/>
            <a:r>
              <a:rPr lang="en-US" sz="2000" b="1">
                <a:solidFill>
                  <a:srgbClr val="000000"/>
                </a:solidFill>
              </a:rPr>
              <a:t>B</a:t>
            </a:r>
          </a:p>
        </p:txBody>
      </p:sp>
      <p:sp>
        <p:nvSpPr>
          <p:cNvPr id="2598955" name="Text Box 43"/>
          <p:cNvSpPr txBox="1">
            <a:spLocks noChangeArrowheads="1"/>
          </p:cNvSpPr>
          <p:nvPr/>
        </p:nvSpPr>
        <p:spPr bwMode="auto">
          <a:xfrm>
            <a:off x="6791325" y="3252788"/>
            <a:ext cx="1979613" cy="952500"/>
          </a:xfrm>
          <a:prstGeom prst="rect">
            <a:avLst/>
          </a:prstGeom>
          <a:noFill/>
          <a:ln w="38100">
            <a:solidFill>
              <a:srgbClr val="000000"/>
            </a:solidFill>
            <a:miter lim="800000"/>
            <a:headEnd/>
            <a:tailEnd/>
          </a:ln>
          <a:effectLst/>
        </p:spPr>
        <p:txBody>
          <a:bodyPr wrap="none">
            <a:prstTxWarp prst="textNoShape">
              <a:avLst/>
            </a:prstTxWarp>
            <a:spAutoFit/>
          </a:bodyPr>
          <a:lstStyle/>
          <a:p>
            <a:pPr algn="ctr"/>
            <a:r>
              <a:rPr lang="en-US" sz="3000">
                <a:solidFill>
                  <a:srgbClr val="000000"/>
                </a:solidFill>
              </a:rPr>
              <a:t>Attack</a:t>
            </a:r>
          </a:p>
          <a:p>
            <a:pPr algn="ctr"/>
            <a:r>
              <a:rPr lang="en-US" sz="3000">
                <a:solidFill>
                  <a:srgbClr val="000000"/>
                </a:solidFill>
              </a:rPr>
              <a:t>Command</a:t>
            </a:r>
          </a:p>
        </p:txBody>
      </p:sp>
    </p:spTree>
    <p:extLst>
      <p:ext uri="{BB962C8B-B14F-4D97-AF65-F5344CB8AC3E}">
        <p14:creationId xmlns:p14="http://schemas.microsoft.com/office/powerpoint/2010/main" val="36892292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buNone/>
            </a:pPr>
            <a:r>
              <a:rPr lang="en-US" dirty="0" smtClean="0"/>
              <a:t>1. The researchers create a </a:t>
            </a:r>
            <a:r>
              <a:rPr lang="en-US" dirty="0" err="1" smtClean="0"/>
              <a:t>botnet</a:t>
            </a:r>
            <a:r>
              <a:rPr lang="en-US" dirty="0" smtClean="0"/>
              <a:t> research </a:t>
            </a:r>
            <a:r>
              <a:rPr lang="en-US" dirty="0" err="1" smtClean="0"/>
              <a:t>testbed</a:t>
            </a:r>
            <a:r>
              <a:rPr lang="en-US" dirty="0" smtClean="0"/>
              <a:t>, connected to the Internet, which enables </a:t>
            </a:r>
            <a:r>
              <a:rPr lang="en-US" dirty="0" err="1" smtClean="0"/>
              <a:t>testbed</a:t>
            </a:r>
            <a:r>
              <a:rPr lang="en-US" dirty="0" smtClean="0"/>
              <a:t> machines to become infected.</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dirty="0" smtClean="0"/>
              <a:t>2. The researchers selectively allow SPAM and other outbound traffic to assure botnet operators they are not being watched.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037279" y="1600200"/>
            <a:ext cx="3818556" cy="3811537"/>
          </a:xfrm>
          <a:prstGeom prst="rect">
            <a:avLst/>
          </a:prstGeom>
        </p:spPr>
      </p:pic>
      <p:sp>
        <p:nvSpPr>
          <p:cNvPr id="2" name="Title 1"/>
          <p:cNvSpPr>
            <a:spLocks noGrp="1"/>
          </p:cNvSpPr>
          <p:nvPr>
            <p:ph type="title"/>
          </p:nvPr>
        </p:nvSpPr>
        <p:spPr/>
        <p:txBody>
          <a:bodyPr>
            <a:normAutofit fontScale="90000"/>
          </a:bodyPr>
          <a:lstStyle/>
          <a:p>
            <a:r>
              <a:rPr lang="en-US" dirty="0" smtClean="0"/>
              <a:t>… where computers are in everything</a:t>
            </a:r>
            <a:endParaRPr lang="en-US" dirty="0"/>
          </a:p>
        </p:txBody>
      </p:sp>
      <p:pic>
        <p:nvPicPr>
          <p:cNvPr id="5" name="Picture 4"/>
          <p:cNvPicPr>
            <a:picLocks noChangeAspect="1"/>
          </p:cNvPicPr>
          <p:nvPr/>
        </p:nvPicPr>
        <p:blipFill>
          <a:blip r:embed="rId4"/>
          <a:stretch>
            <a:fillRect/>
          </a:stretch>
        </p:blipFill>
        <p:spPr>
          <a:xfrm>
            <a:off x="1256952" y="1417638"/>
            <a:ext cx="2572266" cy="3851446"/>
          </a:xfrm>
          <a:prstGeom prst="rect">
            <a:avLst/>
          </a:prstGeom>
        </p:spPr>
      </p:pic>
      <p:pic>
        <p:nvPicPr>
          <p:cNvPr id="7" name="Picture 6"/>
          <p:cNvPicPr>
            <a:picLocks noChangeAspect="1"/>
          </p:cNvPicPr>
          <p:nvPr/>
        </p:nvPicPr>
        <p:blipFill>
          <a:blip r:embed="rId5"/>
          <a:stretch>
            <a:fillRect/>
          </a:stretch>
        </p:blipFill>
        <p:spPr>
          <a:xfrm>
            <a:off x="4032722" y="4298969"/>
            <a:ext cx="3566161" cy="2215927"/>
          </a:xfrm>
          <a:prstGeom prst="rect">
            <a:avLst/>
          </a:prstGeom>
        </p:spPr>
      </p:pic>
      <p:pic>
        <p:nvPicPr>
          <p:cNvPr id="4" name="Picture 1"/>
          <p:cNvPicPr>
            <a:picLocks noChangeAspect="1" noChangeArrowheads="1"/>
          </p:cNvPicPr>
          <p:nvPr/>
        </p:nvPicPr>
        <p:blipFill>
          <a:blip r:embed="rId6" cstate="print"/>
          <a:srcRect/>
          <a:stretch>
            <a:fillRect/>
          </a:stretch>
        </p:blipFill>
        <p:spPr bwMode="auto">
          <a:xfrm>
            <a:off x="457200" y="4487992"/>
            <a:ext cx="2231826" cy="2206319"/>
          </a:xfrm>
          <a:prstGeom prst="rect">
            <a:avLst/>
          </a:prstGeom>
          <a:noFill/>
          <a:ln w="9525">
            <a:noFill/>
            <a:miter lim="800000"/>
            <a:headEnd/>
            <a:tailEnd/>
          </a:ln>
        </p:spPr>
      </p:pic>
      <p:sp>
        <p:nvSpPr>
          <p:cNvPr id="8" name="Rectangle 7"/>
          <p:cNvSpPr/>
          <p:nvPr/>
        </p:nvSpPr>
        <p:spPr>
          <a:xfrm>
            <a:off x="541031" y="1659690"/>
            <a:ext cx="3738754" cy="338554"/>
          </a:xfrm>
          <a:prstGeom prst="rect">
            <a:avLst/>
          </a:prstGeom>
          <a:solidFill>
            <a:schemeClr val="bg1"/>
          </a:solidFill>
        </p:spPr>
        <p:txBody>
          <a:bodyPr wrap="square">
            <a:spAutoFit/>
          </a:bodyPr>
          <a:lstStyle/>
          <a:p>
            <a:r>
              <a:rPr lang="en-US" sz="1600" b="1" dirty="0" smtClean="0"/>
              <a:t>Law Enforcement Communications</a:t>
            </a:r>
            <a:endParaRPr lang="en-US" sz="1600" dirty="0"/>
          </a:p>
        </p:txBody>
      </p:sp>
      <p:sp>
        <p:nvSpPr>
          <p:cNvPr id="9" name="Rectangle 8"/>
          <p:cNvSpPr/>
          <p:nvPr/>
        </p:nvSpPr>
        <p:spPr>
          <a:xfrm>
            <a:off x="4959965" y="5993026"/>
            <a:ext cx="3738754" cy="338554"/>
          </a:xfrm>
          <a:prstGeom prst="rect">
            <a:avLst/>
          </a:prstGeom>
          <a:solidFill>
            <a:schemeClr val="bg1"/>
          </a:solidFill>
        </p:spPr>
        <p:txBody>
          <a:bodyPr wrap="square">
            <a:spAutoFit/>
          </a:bodyPr>
          <a:lstStyle/>
          <a:p>
            <a:r>
              <a:rPr lang="en-US" sz="1600" b="1" dirty="0" smtClean="0"/>
              <a:t>Control Systems</a:t>
            </a:r>
            <a:endParaRPr lang="en-US" sz="1600" dirty="0"/>
          </a:p>
        </p:txBody>
      </p:sp>
      <p:sp>
        <p:nvSpPr>
          <p:cNvPr id="10" name="Rectangle 9"/>
          <p:cNvSpPr/>
          <p:nvPr/>
        </p:nvSpPr>
        <p:spPr>
          <a:xfrm>
            <a:off x="5064709" y="1998244"/>
            <a:ext cx="3738754" cy="338554"/>
          </a:xfrm>
          <a:prstGeom prst="rect">
            <a:avLst/>
          </a:prstGeom>
          <a:solidFill>
            <a:schemeClr val="bg1"/>
          </a:solidFill>
        </p:spPr>
        <p:txBody>
          <a:bodyPr wrap="square">
            <a:spAutoFit/>
          </a:bodyPr>
          <a:lstStyle/>
          <a:p>
            <a:r>
              <a:rPr lang="en-US" sz="1600" b="1" dirty="0" smtClean="0"/>
              <a:t>Embedded Medical Devices</a:t>
            </a:r>
            <a:endParaRPr lang="en-US" sz="1600" dirty="0"/>
          </a:p>
        </p:txBody>
      </p:sp>
      <p:sp>
        <p:nvSpPr>
          <p:cNvPr id="11" name="Rectangle 10"/>
          <p:cNvSpPr/>
          <p:nvPr/>
        </p:nvSpPr>
        <p:spPr>
          <a:xfrm>
            <a:off x="0" y="4930530"/>
            <a:ext cx="3738754" cy="338554"/>
          </a:xfrm>
          <a:prstGeom prst="rect">
            <a:avLst/>
          </a:prstGeom>
          <a:solidFill>
            <a:schemeClr val="bg1"/>
          </a:solidFill>
        </p:spPr>
        <p:txBody>
          <a:bodyPr wrap="square">
            <a:spAutoFit/>
          </a:bodyPr>
          <a:lstStyle/>
          <a:p>
            <a:r>
              <a:rPr lang="en-US" sz="1600" b="1" dirty="0" smtClean="0"/>
              <a:t>Automobiles</a:t>
            </a:r>
            <a:endParaRPr lang="en-US" sz="1600"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3. The researchers create an active component of their </a:t>
            </a:r>
            <a:r>
              <a:rPr lang="en-US" dirty="0" err="1" smtClean="0"/>
              <a:t>testbed</a:t>
            </a:r>
            <a:r>
              <a:rPr lang="en-US" dirty="0" smtClean="0"/>
              <a:t> which pulls malicious content (e.g., by visiting web sites and infecting browsers, from peer-to-peer networks).</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sz="2800" dirty="0" smtClean="0"/>
              <a:t>4. </a:t>
            </a:r>
            <a:r>
              <a:rPr lang="en-US" dirty="0" smtClean="0"/>
              <a:t>The researchers redirect user queries for known malicious sites to a benign server they control and monitor.</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dirty="0" smtClean="0"/>
              <a:t>5. The researchers observe the active command and control channel of their infected bot.</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6. The researchers monitor a command and control server within their network.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dirty="0" smtClean="0"/>
              <a:t>7. The researchers acquire from their infected host the password to the drop zone and analyze the stolen files.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8. The researchers crack the password and use it to analyze the </a:t>
            </a:r>
            <a:r>
              <a:rPr lang="en-US" dirty="0" err="1" smtClean="0"/>
              <a:t>dropzone</a:t>
            </a:r>
            <a:r>
              <a:rPr lang="en-US" dirty="0"/>
              <a:t> </a:t>
            </a:r>
            <a:r>
              <a:rPr lang="en-US" dirty="0" smtClean="0"/>
              <a:t>and its files. </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a:t>9. Researchers clean up the botnet by enumerating the infected hosts, exploiting a vulnerability, and removing the infected code. </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r>
              <a:rPr lang="en-US" dirty="0" smtClean="0"/>
              <a:t>11. Researchers release copies of not only the malicious code captured, but also the recovered files and data to restricted communities of security researchers.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dirty="0" smtClean="0"/>
              <a:t>12. Researchers create and public code for a new botnet that is less susceptible to analysis and take down. </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Moving forward</a:t>
            </a:r>
            <a:endParaRPr lang="en-US" dirty="0"/>
          </a:p>
        </p:txBody>
      </p:sp>
      <p:sp>
        <p:nvSpPr>
          <p:cNvPr id="3" name="Content Placeholder 2"/>
          <p:cNvSpPr>
            <a:spLocks noGrp="1"/>
          </p:cNvSpPr>
          <p:nvPr>
            <p:ph idx="1"/>
          </p:nvPr>
        </p:nvSpPr>
        <p:spPr/>
        <p:txBody>
          <a:bodyPr/>
          <a:lstStyle/>
          <a:p>
            <a:r>
              <a:rPr lang="en-US" dirty="0" smtClean="0"/>
              <a:t>In this class you will not be asked to do anything that is illegal, unethical, or against university policy, so maybe you shouldn’t …</a:t>
            </a:r>
          </a:p>
          <a:p>
            <a:r>
              <a:rPr lang="en-US" dirty="0"/>
              <a:t>Ask permission not forgiveness</a:t>
            </a:r>
          </a:p>
          <a:p>
            <a:r>
              <a:rPr lang="en-US" dirty="0" smtClean="0"/>
              <a:t>Principle of least surprise</a:t>
            </a:r>
          </a:p>
          <a:p>
            <a:pPr marL="0" indent="0">
              <a:buNone/>
            </a:pPr>
            <a:endParaRPr lang="en-US" dirty="0"/>
          </a:p>
        </p:txBody>
      </p:sp>
    </p:spTree>
    <p:extLst>
      <p:ext uri="{BB962C8B-B14F-4D97-AF65-F5344CB8AC3E}">
        <p14:creationId xmlns:p14="http://schemas.microsoft.com/office/powerpoint/2010/main" val="3209066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Autofit/>
          </a:bodyPr>
          <a:lstStyle/>
          <a:p>
            <a:r>
              <a:rPr lang="en-US" sz="3200" dirty="0" smtClean="0"/>
              <a:t>… where simply turning off the Internet can change the face of democracy</a:t>
            </a:r>
            <a:endParaRPr lang="en-US" sz="3200" dirty="0"/>
          </a:p>
        </p:txBody>
      </p:sp>
      <p:pic>
        <p:nvPicPr>
          <p:cNvPr id="16" name="Picture 15" descr="5145300323_4afb31469a_b.jpg"/>
          <p:cNvPicPr>
            <a:picLocks noChangeAspect="1"/>
          </p:cNvPicPr>
          <p:nvPr/>
        </p:nvPicPr>
        <p:blipFill>
          <a:blip r:embed="rId3"/>
          <a:stretch>
            <a:fillRect/>
          </a:stretch>
        </p:blipFill>
        <p:spPr>
          <a:xfrm>
            <a:off x="4614206" y="4034595"/>
            <a:ext cx="4361556" cy="2269428"/>
          </a:xfrm>
          <a:prstGeom prst="rect">
            <a:avLst/>
          </a:prstGeom>
        </p:spPr>
      </p:pic>
      <p:pic>
        <p:nvPicPr>
          <p:cNvPr id="17" name="Picture 16" descr="5229274132_15912f660c_b.jpg"/>
          <p:cNvPicPr>
            <a:picLocks noChangeAspect="1"/>
          </p:cNvPicPr>
          <p:nvPr/>
        </p:nvPicPr>
        <p:blipFill>
          <a:blip r:embed="rId4"/>
          <a:stretch>
            <a:fillRect/>
          </a:stretch>
        </p:blipFill>
        <p:spPr>
          <a:xfrm>
            <a:off x="353179" y="4440478"/>
            <a:ext cx="5405611" cy="2392422"/>
          </a:xfrm>
          <a:prstGeom prst="rect">
            <a:avLst/>
          </a:prstGeom>
        </p:spPr>
      </p:pic>
      <p:grpSp>
        <p:nvGrpSpPr>
          <p:cNvPr id="3" name="Group 17"/>
          <p:cNvGrpSpPr/>
          <p:nvPr/>
        </p:nvGrpSpPr>
        <p:grpSpPr>
          <a:xfrm>
            <a:off x="0" y="1574859"/>
            <a:ext cx="4356083" cy="2396383"/>
            <a:chOff x="4515870" y="1417638"/>
            <a:chExt cx="4356083" cy="2396383"/>
          </a:xfrm>
        </p:grpSpPr>
        <p:pic>
          <p:nvPicPr>
            <p:cNvPr id="19" name="Picture 18" descr="3641533188_00a1b24cf5.jpg"/>
            <p:cNvPicPr>
              <a:picLocks noChangeAspect="1"/>
            </p:cNvPicPr>
            <p:nvPr/>
          </p:nvPicPr>
          <p:blipFill>
            <a:blip r:embed="rId5"/>
            <a:stretch>
              <a:fillRect/>
            </a:stretch>
          </p:blipFill>
          <p:spPr>
            <a:xfrm>
              <a:off x="4515870" y="1417638"/>
              <a:ext cx="4356083" cy="2396383"/>
            </a:xfrm>
            <a:prstGeom prst="rect">
              <a:avLst/>
            </a:prstGeom>
          </p:spPr>
        </p:pic>
        <p:sp>
          <p:nvSpPr>
            <p:cNvPr id="20" name="Rectangle 19"/>
            <p:cNvSpPr/>
            <p:nvPr/>
          </p:nvSpPr>
          <p:spPr>
            <a:xfrm>
              <a:off x="5056901" y="1502469"/>
              <a:ext cx="3738754" cy="338554"/>
            </a:xfrm>
            <a:prstGeom prst="rect">
              <a:avLst/>
            </a:prstGeom>
            <a:solidFill>
              <a:schemeClr val="bg1"/>
            </a:solidFill>
          </p:spPr>
          <p:txBody>
            <a:bodyPr wrap="square">
              <a:spAutoFit/>
            </a:bodyPr>
            <a:lstStyle/>
            <a:p>
              <a:r>
                <a:rPr lang="en-US" sz="1600" b="1" dirty="0" smtClean="0"/>
                <a:t>Top Applications Blocked by Iran Firewall</a:t>
              </a:r>
              <a:endParaRPr lang="en-US" sz="1600" dirty="0"/>
            </a:p>
          </p:txBody>
        </p:sp>
      </p:grpSp>
      <p:pic>
        <p:nvPicPr>
          <p:cNvPr id="21" name="Picture 20" descr="5409935053_c64e987fa7_b.jpg"/>
          <p:cNvPicPr>
            <a:picLocks noChangeAspect="1"/>
          </p:cNvPicPr>
          <p:nvPr/>
        </p:nvPicPr>
        <p:blipFill>
          <a:blip r:embed="rId6"/>
          <a:stretch>
            <a:fillRect/>
          </a:stretch>
        </p:blipFill>
        <p:spPr>
          <a:xfrm>
            <a:off x="4288549" y="1514384"/>
            <a:ext cx="4614643" cy="245973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Learn More …</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David </a:t>
            </a:r>
            <a:r>
              <a:rPr lang="en-US" dirty="0" err="1"/>
              <a:t>Dittrich</a:t>
            </a:r>
            <a:r>
              <a:rPr lang="en-US" dirty="0"/>
              <a:t>, Michael Bailey, Sven Dietrich. Building an Active Computer Security Ethics Community</a:t>
            </a:r>
            <a:r>
              <a:rPr lang="en-US" dirty="0" smtClean="0"/>
              <a:t>.</a:t>
            </a:r>
          </a:p>
          <a:p>
            <a:r>
              <a:rPr lang="en-US" dirty="0" err="1" smtClean="0"/>
              <a:t>Dittrich</a:t>
            </a:r>
            <a:r>
              <a:rPr lang="en-US" dirty="0"/>
              <a:t>, David and </a:t>
            </a:r>
            <a:r>
              <a:rPr lang="en-US" dirty="0" err="1"/>
              <a:t>Kenneally</a:t>
            </a:r>
            <a:r>
              <a:rPr lang="en-US" dirty="0"/>
              <a:t>, Erin and Bailey, Michael, Applying Ethical Principles to Information and Communication Technology Research: A Companion to the Menlo Report </a:t>
            </a:r>
            <a:endParaRPr lang="en-US" dirty="0" smtClean="0"/>
          </a:p>
          <a:p>
            <a:r>
              <a:rPr lang="en-US" dirty="0">
                <a:hlinkClick r:id="rId2"/>
              </a:rPr>
              <a:t>https://www.acm.org/about/code-of-</a:t>
            </a:r>
            <a:r>
              <a:rPr lang="en-US" dirty="0" smtClean="0">
                <a:hlinkClick r:id="rId2"/>
              </a:rPr>
              <a:t>ethics</a:t>
            </a:r>
            <a:endParaRPr lang="en-US" dirty="0" smtClean="0"/>
          </a:p>
          <a:p>
            <a:r>
              <a:rPr lang="en-US" dirty="0">
                <a:hlinkClick r:id="rId3"/>
              </a:rPr>
              <a:t>http://www.ieee.org/about/corporate/governance/p7-8.</a:t>
            </a:r>
            <a:r>
              <a:rPr lang="en-US" dirty="0" smtClean="0">
                <a:hlinkClick r:id="rId3"/>
              </a:rPr>
              <a:t>html</a:t>
            </a:r>
            <a:endParaRPr lang="en-US" dirty="0" smtClean="0"/>
          </a:p>
          <a:p>
            <a:pPr marL="0" indent="0">
              <a:buNone/>
            </a:pPr>
            <a:endParaRPr lang="en-US" dirty="0"/>
          </a:p>
        </p:txBody>
      </p:sp>
    </p:spTree>
    <p:extLst>
      <p:ext uri="{BB962C8B-B14F-4D97-AF65-F5344CB8AC3E}">
        <p14:creationId xmlns:p14="http://schemas.microsoft.com/office/powerpoint/2010/main" val="598051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3" name="Picture 2"/>
          <p:cNvPicPr>
            <a:picLocks noChangeAspect="1"/>
          </p:cNvPicPr>
          <p:nvPr/>
        </p:nvPicPr>
        <p:blipFill>
          <a:blip r:embed="rId2"/>
          <a:stretch>
            <a:fillRect/>
          </a:stretch>
        </p:blipFill>
        <p:spPr>
          <a:xfrm>
            <a:off x="2032000" y="2257266"/>
            <a:ext cx="5080000" cy="381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0287000" cy="6858000"/>
          </a:xfrm>
          <a:prstGeom prst="rect">
            <a:avLst/>
          </a:prstGeom>
        </p:spPr>
      </p:pic>
      <p:sp>
        <p:nvSpPr>
          <p:cNvPr id="2" name="Title 1"/>
          <p:cNvSpPr>
            <a:spLocks noGrp="1"/>
          </p:cNvSpPr>
          <p:nvPr>
            <p:ph type="title"/>
          </p:nvPr>
        </p:nvSpPr>
        <p:spPr/>
        <p:txBody>
          <a:bodyPr>
            <a:normAutofit fontScale="90000"/>
          </a:bodyPr>
          <a:lstStyle/>
          <a:p>
            <a:r>
              <a:rPr lang="en-US" dirty="0" smtClean="0">
                <a:solidFill>
                  <a:schemeClr val="bg1"/>
                </a:solidFill>
              </a:rPr>
              <a:t>Thank goodness for the security researchers</a:t>
            </a:r>
            <a:endParaRPr lang="en-US"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smtClean="0"/>
              <a:t>Security “Research” to the Rescue!</a:t>
            </a:r>
          </a:p>
        </p:txBody>
      </p:sp>
      <p:sp>
        <p:nvSpPr>
          <p:cNvPr id="3" name="Content Placeholder 2"/>
          <p:cNvSpPr>
            <a:spLocks noGrp="1"/>
          </p:cNvSpPr>
          <p:nvPr>
            <p:ph idx="1"/>
          </p:nvPr>
        </p:nvSpPr>
        <p:spPr/>
        <p:txBody>
          <a:bodyPr>
            <a:normAutofit fontScale="92500"/>
          </a:bodyPr>
          <a:lstStyle/>
          <a:p>
            <a:pPr>
              <a:buFont typeface="Times" charset="0"/>
              <a:buChar char="•"/>
              <a:defRPr/>
            </a:pPr>
            <a:r>
              <a:rPr lang="en-US" dirty="0" smtClean="0"/>
              <a:t>Researchers want to help, to benefit the </a:t>
            </a:r>
            <a:r>
              <a:rPr lang="en-US" i="1" dirty="0" smtClean="0"/>
              <a:t>internet community</a:t>
            </a:r>
          </a:p>
          <a:p>
            <a:pPr>
              <a:buFont typeface="Times" charset="0"/>
              <a:buChar char="•"/>
              <a:defRPr/>
            </a:pPr>
            <a:r>
              <a:rPr lang="en-US" dirty="0" smtClean="0"/>
              <a:t>…but oh, the temptations!</a:t>
            </a:r>
          </a:p>
          <a:p>
            <a:pPr lvl="1">
              <a:buFont typeface="Times" charset="0"/>
              <a:buNone/>
              <a:defRPr/>
            </a:pPr>
            <a:r>
              <a:rPr lang="en-US" dirty="0" smtClean="0"/>
              <a:t>First to publish; do something new; show how 31337 you are; fight for funding; ends justify the means</a:t>
            </a:r>
          </a:p>
          <a:p>
            <a:pPr>
              <a:buFont typeface="Times" charset="0"/>
              <a:buChar char="•"/>
              <a:defRPr/>
            </a:pPr>
            <a:r>
              <a:rPr lang="en-US" dirty="0" smtClean="0"/>
              <a:t>…and the conflicts</a:t>
            </a:r>
          </a:p>
          <a:p>
            <a:pPr lvl="1">
              <a:buFont typeface="Times" charset="0"/>
              <a:buNone/>
              <a:defRPr/>
            </a:pPr>
            <a:r>
              <a:rPr lang="en-US" dirty="0" smtClean="0"/>
              <a:t>Affecting other research; impacting LE investigations; thwarting mitigation efforts; protecting rights; helping the bad guys; less risky (and less sexy) options?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dirty="0" smtClean="0"/>
              <a:t>Security “Research” to the Rescue!</a:t>
            </a:r>
          </a:p>
        </p:txBody>
      </p:sp>
      <p:sp>
        <p:nvSpPr>
          <p:cNvPr id="3" name="Content Placeholder 2"/>
          <p:cNvSpPr>
            <a:spLocks noGrp="1"/>
          </p:cNvSpPr>
          <p:nvPr>
            <p:ph idx="1"/>
          </p:nvPr>
        </p:nvSpPr>
        <p:spPr/>
        <p:txBody>
          <a:bodyPr>
            <a:normAutofit fontScale="92500"/>
          </a:bodyPr>
          <a:lstStyle/>
          <a:p>
            <a:pPr>
              <a:buFont typeface="Times" charset="0"/>
              <a:buChar char="•"/>
              <a:defRPr/>
            </a:pPr>
            <a:r>
              <a:rPr lang="en-US" dirty="0" smtClean="0"/>
              <a:t>Researchers want to help, to benefit the </a:t>
            </a:r>
            <a:r>
              <a:rPr lang="en-US" i="1" dirty="0" smtClean="0"/>
              <a:t>internet community</a:t>
            </a:r>
          </a:p>
          <a:p>
            <a:pPr>
              <a:buFont typeface="Times" charset="0"/>
              <a:buChar char="•"/>
              <a:defRPr/>
            </a:pPr>
            <a:r>
              <a:rPr lang="en-US" dirty="0" smtClean="0"/>
              <a:t>…but oh, the temptations!</a:t>
            </a:r>
          </a:p>
          <a:p>
            <a:pPr lvl="1">
              <a:buFont typeface="Times" charset="0"/>
              <a:buNone/>
              <a:defRPr/>
            </a:pPr>
            <a:r>
              <a:rPr lang="en-US" dirty="0" smtClean="0"/>
              <a:t>First to publish; do something new; show how 31337 you are; fight for funding; ends justify the means</a:t>
            </a:r>
          </a:p>
          <a:p>
            <a:pPr>
              <a:buFont typeface="Times" charset="0"/>
              <a:buChar char="•"/>
              <a:defRPr/>
            </a:pPr>
            <a:r>
              <a:rPr lang="en-US" dirty="0" smtClean="0"/>
              <a:t>…and the conflicts</a:t>
            </a:r>
          </a:p>
          <a:p>
            <a:pPr lvl="1">
              <a:buFont typeface="Times" charset="0"/>
              <a:buNone/>
              <a:defRPr/>
            </a:pPr>
            <a:r>
              <a:rPr lang="en-US" dirty="0" smtClean="0"/>
              <a:t>Affecting other research; impacting LE investigations; thwarting mitigation efforts; protecting rights; helping the bad guys; less risky (and less sexy) options?</a:t>
            </a:r>
            <a:endParaRPr lang="en-US" dirty="0"/>
          </a:p>
        </p:txBody>
      </p:sp>
      <p:pic>
        <p:nvPicPr>
          <p:cNvPr id="7" name="Picture 6"/>
          <p:cNvPicPr>
            <a:picLocks noChangeAspect="1"/>
          </p:cNvPicPr>
          <p:nvPr/>
        </p:nvPicPr>
        <p:blipFill>
          <a:blip r:embed="rId2"/>
          <a:stretch>
            <a:fillRect/>
          </a:stretch>
        </p:blipFill>
        <p:spPr>
          <a:xfrm>
            <a:off x="1460500" y="1485900"/>
            <a:ext cx="6223000" cy="3886200"/>
          </a:xfrm>
          <a:prstGeom prst="rect">
            <a:avLst/>
          </a:prstGeom>
        </p:spPr>
      </p:pic>
      <p:sp>
        <p:nvSpPr>
          <p:cNvPr id="8" name="Rectangle 7"/>
          <p:cNvSpPr/>
          <p:nvPr/>
        </p:nvSpPr>
        <p:spPr>
          <a:xfrm>
            <a:off x="1956735" y="1784866"/>
            <a:ext cx="1360581" cy="369332"/>
          </a:xfrm>
          <a:prstGeom prst="rect">
            <a:avLst/>
          </a:prstGeom>
        </p:spPr>
        <p:txBody>
          <a:bodyPr wrap="none">
            <a:spAutoFit/>
          </a:bodyPr>
          <a:lstStyle/>
          <a:p>
            <a:r>
              <a:rPr lang="en-US" dirty="0" smtClean="0">
                <a:solidFill>
                  <a:schemeClr val="bg1"/>
                </a:solidFill>
              </a:rPr>
              <a:t>Who Cares ?</a:t>
            </a:r>
            <a:endParaRPr lang="en-US" dirty="0"/>
          </a:p>
        </p:txBody>
      </p:sp>
    </p:spTree>
    <p:extLst>
      <p:ext uri="{BB962C8B-B14F-4D97-AF65-F5344CB8AC3E}">
        <p14:creationId xmlns:p14="http://schemas.microsoft.com/office/powerpoint/2010/main" val="44355066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Don’t get caught playing …</a:t>
            </a:r>
            <a:endParaRPr lang="en-US" dirty="0"/>
          </a:p>
        </p:txBody>
      </p:sp>
      <p:pic>
        <p:nvPicPr>
          <p:cNvPr id="4" name="Picture 3"/>
          <p:cNvPicPr>
            <a:picLocks noChangeAspect="1"/>
          </p:cNvPicPr>
          <p:nvPr/>
        </p:nvPicPr>
        <p:blipFill>
          <a:blip r:embed="rId2"/>
          <a:stretch>
            <a:fillRect/>
          </a:stretch>
        </p:blipFill>
        <p:spPr>
          <a:xfrm>
            <a:off x="2984500" y="1841500"/>
            <a:ext cx="3175000" cy="3175000"/>
          </a:xfrm>
          <a:prstGeom prst="rect">
            <a:avLst/>
          </a:prstGeom>
        </p:spPr>
      </p:pic>
    </p:spTree>
    <p:extLst>
      <p:ext uri="{BB962C8B-B14F-4D97-AF65-F5344CB8AC3E}">
        <p14:creationId xmlns:p14="http://schemas.microsoft.com/office/powerpoint/2010/main" val="22265364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There is </a:t>
            </a:r>
            <a:r>
              <a:rPr lang="en-US" dirty="0" err="1" smtClean="0"/>
              <a:t>gonna</a:t>
            </a:r>
            <a:r>
              <a:rPr lang="en-US" dirty="0" smtClean="0"/>
              <a:t> be an epic fail</a:t>
            </a:r>
            <a:endParaRPr lang="en-US" dirty="0"/>
          </a:p>
        </p:txBody>
      </p:sp>
      <p:pic>
        <p:nvPicPr>
          <p:cNvPr id="4" name="Picture 3" descr="newspap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544" y="1668265"/>
            <a:ext cx="4699000" cy="4394200"/>
          </a:xfrm>
          <a:prstGeom prst="rect">
            <a:avLst/>
          </a:prstGeom>
        </p:spPr>
      </p:pic>
    </p:spTree>
    <p:extLst>
      <p:ext uri="{BB962C8B-B14F-4D97-AF65-F5344CB8AC3E}">
        <p14:creationId xmlns:p14="http://schemas.microsoft.com/office/powerpoint/2010/main" val="9128011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1622</TotalTime>
  <Words>3006</Words>
  <Application>Microsoft Macintosh PowerPoint</Application>
  <PresentationFormat>On-screen Show (4:3)</PresentationFormat>
  <Paragraphs>257</Paragraphs>
  <Slides>41</Slides>
  <Notes>22</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Lecture 2 – Ethics</vt:lpstr>
      <vt:lpstr>In an increasingly  networked society… </vt:lpstr>
      <vt:lpstr>… where computers are in everything</vt:lpstr>
      <vt:lpstr>… where simply turning off the Internet can change the face of democracy</vt:lpstr>
      <vt:lpstr>Thank goodness for the security researchers</vt:lpstr>
      <vt:lpstr>Security “Research” to the Rescue!</vt:lpstr>
      <vt:lpstr>Security “Research” to the Rescue!</vt:lpstr>
      <vt:lpstr>Don’t get caught playing …</vt:lpstr>
      <vt:lpstr>There is gonna be an epic fail</vt:lpstr>
      <vt:lpstr>What are ethics?</vt:lpstr>
      <vt:lpstr>Computer Ethics</vt:lpstr>
      <vt:lpstr>Ethics != Law</vt:lpstr>
      <vt:lpstr>IANAL</vt:lpstr>
      <vt:lpstr>Existing Ethics Standards</vt:lpstr>
      <vt:lpstr>IRB and the Belmont report </vt:lpstr>
      <vt:lpstr>Professional Ethical Codes</vt:lpstr>
      <vt:lpstr>PowerPoint Presentation</vt:lpstr>
      <vt:lpstr>PowerPoint Presentation</vt:lpstr>
      <vt:lpstr>The Case Study</vt:lpstr>
      <vt:lpstr>PowerPoint Presentation</vt:lpstr>
      <vt:lpstr>The Botnet Threat</vt:lpstr>
      <vt:lpstr>What’s a “bot”?</vt:lpstr>
      <vt:lpstr>The Botnet</vt:lpstr>
      <vt:lpstr>The Botnet</vt:lpstr>
      <vt:lpstr>The Botnet</vt:lpstr>
      <vt:lpstr>The Botnet</vt:lpstr>
      <vt:lpstr>The Botnet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Moving forward</vt:lpstr>
      <vt:lpstr>To Learn More …</vt:lpstr>
      <vt:lpstr>Questions?</vt:lpstr>
    </vt:vector>
  </TitlesOfParts>
  <Company>University of Michigan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Personal Reflection on the Past, Present, and Future of Internet Threats</dc:title>
  <dc:creator>Michael Bailey</dc:creator>
  <cp:lastModifiedBy>Michael</cp:lastModifiedBy>
  <cp:revision>143</cp:revision>
  <dcterms:created xsi:type="dcterms:W3CDTF">2012-05-09T08:19:21Z</dcterms:created>
  <dcterms:modified xsi:type="dcterms:W3CDTF">2015-08-28T19:31:07Z</dcterms:modified>
</cp:coreProperties>
</file>